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42"/>
  </p:notesMasterIdLst>
  <p:sldIdLst>
    <p:sldId id="260" r:id="rId3"/>
    <p:sldId id="262" r:id="rId4"/>
    <p:sldId id="265" r:id="rId5"/>
    <p:sldId id="266" r:id="rId6"/>
    <p:sldId id="267" r:id="rId7"/>
    <p:sldId id="366" r:id="rId8"/>
    <p:sldId id="367" r:id="rId9"/>
    <p:sldId id="364" r:id="rId10"/>
    <p:sldId id="339" r:id="rId11"/>
    <p:sldId id="340" r:id="rId12"/>
    <p:sldId id="341" r:id="rId13"/>
    <p:sldId id="342" r:id="rId14"/>
    <p:sldId id="343" r:id="rId15"/>
    <p:sldId id="344" r:id="rId16"/>
    <p:sldId id="345" r:id="rId17"/>
    <p:sldId id="346" r:id="rId18"/>
    <p:sldId id="347" r:id="rId19"/>
    <p:sldId id="348" r:id="rId20"/>
    <p:sldId id="349" r:id="rId21"/>
    <p:sldId id="350" r:id="rId22"/>
    <p:sldId id="351" r:id="rId23"/>
    <p:sldId id="368" r:id="rId24"/>
    <p:sldId id="354" r:id="rId25"/>
    <p:sldId id="355" r:id="rId26"/>
    <p:sldId id="356" r:id="rId27"/>
    <p:sldId id="357" r:id="rId28"/>
    <p:sldId id="358" r:id="rId29"/>
    <p:sldId id="359" r:id="rId30"/>
    <p:sldId id="360" r:id="rId31"/>
    <p:sldId id="361" r:id="rId32"/>
    <p:sldId id="362" r:id="rId33"/>
    <p:sldId id="363" r:id="rId34"/>
    <p:sldId id="319" r:id="rId35"/>
    <p:sldId id="272" r:id="rId36"/>
    <p:sldId id="369" r:id="rId37"/>
    <p:sldId id="277" r:id="rId38"/>
    <p:sldId id="279" r:id="rId39"/>
    <p:sldId id="278" r:id="rId40"/>
    <p:sldId id="328" r:id="rId41"/>
  </p:sldIdLst>
  <p:sldSz cx="9144000" cy="5143500" type="screen16x9"/>
  <p:notesSz cx="6858000" cy="9144000"/>
  <p:embeddedFontLst>
    <p:embeddedFont>
      <p:font typeface="IBM Plex Sans" panose="020B0503050203000203" pitchFamily="34" charset="0"/>
      <p:regular r:id="rId43"/>
      <p:bold r:id="rId44"/>
      <p:italic r:id="rId45"/>
      <p:boldItalic r:id="rId46"/>
    </p:embeddedFont>
    <p:embeddedFont>
      <p:font typeface="IBM Plex Sans SemiBold" panose="020F05020202040302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4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11E0C6-04A5-435A-A087-4573719FD27F}">
  <a:tblStyle styleId="{1911E0C6-04A5-435A-A087-4573719FD27F}" styleName="Table_0">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D80E717-30CA-4596-AD97-4B5B44837CC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75"/>
    <p:restoredTop sz="96296"/>
  </p:normalViewPr>
  <p:slideViewPr>
    <p:cSldViewPr snapToGrid="0">
      <p:cViewPr varScale="1">
        <p:scale>
          <a:sx n="145" d="100"/>
          <a:sy n="145" d="100"/>
        </p:scale>
        <p:origin x="68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3a91b3b6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3a91b3b6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chemeClr val="dk1"/>
                </a:solidFill>
              </a:rPr>
              <a:t>Иллюстрацию меняем на релевантную теме урока!</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6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28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230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838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460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282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626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442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560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41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d5e2eb929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1d5e2eb929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Стандартный слайд знакомства. Не меняем его, меняем текст в нем.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663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623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844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357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634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e55efe0d6_0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1e55efe0d6_0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432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963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77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545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172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d5e2eb929_0_1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d5e2eb929_0_1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rPr>
              <a:t>Стандартный слайд. Не меняем его, меняем текст в нем.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116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e55efe0d6_0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1e55efe0d6_0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511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440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9235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2452ba429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2452ba429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10005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1250beec9a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1250beec9a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dc93cbcf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dc93cbcf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Посоветуйся с методистом как лучше провести знакомство с аудиторией. Вопросы могут меняться. </a:t>
            </a:r>
            <a:br>
              <a:rPr lang="ru"/>
            </a:br>
            <a:r>
              <a:rPr lang="ru">
                <a:solidFill>
                  <a:schemeClr val="dk1"/>
                </a:solidFill>
              </a:rPr>
              <a:t>Стандартный слайд знакомства. Не меняем его, меняем текст в нем и иллюстрации (если нужно)</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e55efe0d6_0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1e55efe0d6_0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e55efe0d6_0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1e55efe0d6_0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484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644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902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dc93cbcf3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dc93cbcf3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415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Титульный слайд (зеленый фон)">
  <p:cSld name="1_Title slide 5_2_1_16">
    <p:bg>
      <p:bgPr>
        <a:solidFill>
          <a:srgbClr val="252525"/>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540000" y="720000"/>
            <a:ext cx="3852000" cy="2552100"/>
          </a:xfrm>
          <a:prstGeom prst="rect">
            <a:avLst/>
          </a:prstGeom>
          <a:noFill/>
          <a:ln>
            <a:noFill/>
          </a:ln>
        </p:spPr>
        <p:txBody>
          <a:bodyPr spcFirstLastPara="1" wrap="square" lIns="0" tIns="91425" rIns="91425" bIns="91425" anchor="b" anchorCtr="0">
            <a:noAutofit/>
          </a:bodyPr>
          <a:lstStyle>
            <a:lvl1pPr lvl="0" rtl="0">
              <a:spcBef>
                <a:spcPts val="0"/>
              </a:spcBef>
              <a:spcAft>
                <a:spcPts val="0"/>
              </a:spcAft>
              <a:buClr>
                <a:schemeClr val="lt1"/>
              </a:buClr>
              <a:buSzPts val="3600"/>
              <a:buFont typeface="IBM Plex Sans SemiBold"/>
              <a:buNone/>
              <a:defRPr sz="3600">
                <a:solidFill>
                  <a:schemeClr val="lt1"/>
                </a:solidFill>
                <a:latin typeface="IBM Plex Sans SemiBold"/>
                <a:ea typeface="IBM Plex Sans SemiBold"/>
                <a:cs typeface="IBM Plex Sans SemiBold"/>
                <a:sym typeface="IBM Plex Sans SemiBold"/>
              </a:defRPr>
            </a:lvl1pPr>
            <a:lvl2pPr lvl="1" rtl="0">
              <a:spcBef>
                <a:spcPts val="0"/>
              </a:spcBef>
              <a:spcAft>
                <a:spcPts val="0"/>
              </a:spcAft>
              <a:buClr>
                <a:schemeClr val="dk1"/>
              </a:buClr>
              <a:buSzPts val="3600"/>
              <a:buFont typeface="IBM Plex Sans SemiBold"/>
              <a:buNone/>
              <a:defRPr sz="3600">
                <a:solidFill>
                  <a:schemeClr val="dk1"/>
                </a:solidFill>
                <a:latin typeface="IBM Plex Sans SemiBold"/>
                <a:ea typeface="IBM Plex Sans SemiBold"/>
                <a:cs typeface="IBM Plex Sans SemiBold"/>
                <a:sym typeface="IBM Plex Sans SemiBold"/>
              </a:defRPr>
            </a:lvl2pPr>
            <a:lvl3pPr lvl="2" rtl="0">
              <a:spcBef>
                <a:spcPts val="0"/>
              </a:spcBef>
              <a:spcAft>
                <a:spcPts val="0"/>
              </a:spcAft>
              <a:buClr>
                <a:schemeClr val="dk1"/>
              </a:buClr>
              <a:buSzPts val="3600"/>
              <a:buFont typeface="IBM Plex Sans SemiBold"/>
              <a:buNone/>
              <a:defRPr sz="3600">
                <a:solidFill>
                  <a:schemeClr val="dk1"/>
                </a:solidFill>
                <a:latin typeface="IBM Plex Sans SemiBold"/>
                <a:ea typeface="IBM Plex Sans SemiBold"/>
                <a:cs typeface="IBM Plex Sans SemiBold"/>
                <a:sym typeface="IBM Plex Sans SemiBold"/>
              </a:defRPr>
            </a:lvl3pPr>
            <a:lvl4pPr lvl="3" rtl="0">
              <a:spcBef>
                <a:spcPts val="0"/>
              </a:spcBef>
              <a:spcAft>
                <a:spcPts val="0"/>
              </a:spcAft>
              <a:buClr>
                <a:schemeClr val="dk1"/>
              </a:buClr>
              <a:buSzPts val="3600"/>
              <a:buFont typeface="IBM Plex Sans SemiBold"/>
              <a:buNone/>
              <a:defRPr sz="3600">
                <a:solidFill>
                  <a:schemeClr val="dk1"/>
                </a:solidFill>
                <a:latin typeface="IBM Plex Sans SemiBold"/>
                <a:ea typeface="IBM Plex Sans SemiBold"/>
                <a:cs typeface="IBM Plex Sans SemiBold"/>
                <a:sym typeface="IBM Plex Sans SemiBold"/>
              </a:defRPr>
            </a:lvl4pPr>
            <a:lvl5pPr lvl="4" rtl="0">
              <a:spcBef>
                <a:spcPts val="0"/>
              </a:spcBef>
              <a:spcAft>
                <a:spcPts val="0"/>
              </a:spcAft>
              <a:buClr>
                <a:schemeClr val="dk1"/>
              </a:buClr>
              <a:buSzPts val="3600"/>
              <a:buFont typeface="IBM Plex Sans SemiBold"/>
              <a:buNone/>
              <a:defRPr sz="3600">
                <a:solidFill>
                  <a:schemeClr val="dk1"/>
                </a:solidFill>
                <a:latin typeface="IBM Plex Sans SemiBold"/>
                <a:ea typeface="IBM Plex Sans SemiBold"/>
                <a:cs typeface="IBM Plex Sans SemiBold"/>
                <a:sym typeface="IBM Plex Sans SemiBold"/>
              </a:defRPr>
            </a:lvl5pPr>
            <a:lvl6pPr lvl="5" rtl="0">
              <a:spcBef>
                <a:spcPts val="0"/>
              </a:spcBef>
              <a:spcAft>
                <a:spcPts val="0"/>
              </a:spcAft>
              <a:buClr>
                <a:schemeClr val="dk1"/>
              </a:buClr>
              <a:buSzPts val="3600"/>
              <a:buFont typeface="IBM Plex Sans SemiBold"/>
              <a:buNone/>
              <a:defRPr sz="3600">
                <a:solidFill>
                  <a:schemeClr val="dk1"/>
                </a:solidFill>
                <a:latin typeface="IBM Plex Sans SemiBold"/>
                <a:ea typeface="IBM Plex Sans SemiBold"/>
                <a:cs typeface="IBM Plex Sans SemiBold"/>
                <a:sym typeface="IBM Plex Sans SemiBold"/>
              </a:defRPr>
            </a:lvl6pPr>
            <a:lvl7pPr lvl="6" rtl="0">
              <a:spcBef>
                <a:spcPts val="0"/>
              </a:spcBef>
              <a:spcAft>
                <a:spcPts val="0"/>
              </a:spcAft>
              <a:buClr>
                <a:schemeClr val="dk1"/>
              </a:buClr>
              <a:buSzPts val="3600"/>
              <a:buFont typeface="IBM Plex Sans SemiBold"/>
              <a:buNone/>
              <a:defRPr sz="3600">
                <a:solidFill>
                  <a:schemeClr val="dk1"/>
                </a:solidFill>
                <a:latin typeface="IBM Plex Sans SemiBold"/>
                <a:ea typeface="IBM Plex Sans SemiBold"/>
                <a:cs typeface="IBM Plex Sans SemiBold"/>
                <a:sym typeface="IBM Plex Sans SemiBold"/>
              </a:defRPr>
            </a:lvl7pPr>
            <a:lvl8pPr lvl="7" rtl="0">
              <a:spcBef>
                <a:spcPts val="0"/>
              </a:spcBef>
              <a:spcAft>
                <a:spcPts val="0"/>
              </a:spcAft>
              <a:buClr>
                <a:schemeClr val="dk1"/>
              </a:buClr>
              <a:buSzPts val="3600"/>
              <a:buFont typeface="IBM Plex Sans SemiBold"/>
              <a:buNone/>
              <a:defRPr sz="3600">
                <a:solidFill>
                  <a:schemeClr val="dk1"/>
                </a:solidFill>
                <a:latin typeface="IBM Plex Sans SemiBold"/>
                <a:ea typeface="IBM Plex Sans SemiBold"/>
                <a:cs typeface="IBM Plex Sans SemiBold"/>
                <a:sym typeface="IBM Plex Sans SemiBold"/>
              </a:defRPr>
            </a:lvl8pPr>
            <a:lvl9pPr lvl="8" rtl="0">
              <a:spcBef>
                <a:spcPts val="0"/>
              </a:spcBef>
              <a:spcAft>
                <a:spcPts val="0"/>
              </a:spcAft>
              <a:buClr>
                <a:schemeClr val="dk1"/>
              </a:buClr>
              <a:buSzPts val="3600"/>
              <a:buFont typeface="IBM Plex Sans SemiBold"/>
              <a:buNone/>
              <a:defRPr sz="3600">
                <a:solidFill>
                  <a:schemeClr val="dk1"/>
                </a:solidFill>
                <a:latin typeface="IBM Plex Sans SemiBold"/>
                <a:ea typeface="IBM Plex Sans SemiBold"/>
                <a:cs typeface="IBM Plex Sans SemiBold"/>
                <a:sym typeface="IBM Plex Sans SemiBold"/>
              </a:defRPr>
            </a:lvl9pPr>
          </a:lstStyle>
          <a:p>
            <a:endParaRPr/>
          </a:p>
        </p:txBody>
      </p:sp>
      <p:sp>
        <p:nvSpPr>
          <p:cNvPr id="59" name="Google Shape;59;p16"/>
          <p:cNvSpPr txBox="1">
            <a:spLocks noGrp="1"/>
          </p:cNvSpPr>
          <p:nvPr>
            <p:ph type="subTitle" idx="1"/>
          </p:nvPr>
        </p:nvSpPr>
        <p:spPr>
          <a:xfrm>
            <a:off x="540000" y="3272200"/>
            <a:ext cx="3852000" cy="1407900"/>
          </a:xfrm>
          <a:prstGeom prst="rect">
            <a:avLst/>
          </a:prstGeom>
          <a:noFill/>
          <a:ln>
            <a:noFill/>
          </a:ln>
        </p:spPr>
        <p:txBody>
          <a:bodyPr spcFirstLastPara="1" wrap="square" lIns="0" tIns="91425" rIns="91425" bIns="91425" anchor="t" anchorCtr="0">
            <a:spAutoFit/>
          </a:bodyPr>
          <a:lstStyle>
            <a:lvl1pPr lvl="0" rtl="0">
              <a:spcBef>
                <a:spcPts val="0"/>
              </a:spcBef>
              <a:spcAft>
                <a:spcPts val="0"/>
              </a:spcAft>
              <a:buClr>
                <a:schemeClr val="lt1"/>
              </a:buClr>
              <a:buSzPts val="1000"/>
              <a:buFont typeface="IBM Plex Sans"/>
              <a:buNone/>
              <a:defRPr sz="1000">
                <a:solidFill>
                  <a:schemeClr val="lt1"/>
                </a:solidFill>
                <a:latin typeface="IBM Plex Sans"/>
                <a:ea typeface="IBM Plex Sans"/>
                <a:cs typeface="IBM Plex Sans"/>
                <a:sym typeface="IBM Plex Sans"/>
              </a:defRPr>
            </a:lvl1pPr>
            <a:lvl2pPr lvl="1" rtl="0">
              <a:spcBef>
                <a:spcPts val="0"/>
              </a:spcBef>
              <a:spcAft>
                <a:spcPts val="0"/>
              </a:spcAft>
              <a:buClr>
                <a:schemeClr val="dk1"/>
              </a:buClr>
              <a:buSzPts val="1000"/>
              <a:buFont typeface="IBM Plex Sans"/>
              <a:buNone/>
              <a:defRPr sz="1000">
                <a:solidFill>
                  <a:schemeClr val="dk1"/>
                </a:solidFill>
                <a:latin typeface="IBM Plex Sans"/>
                <a:ea typeface="IBM Plex Sans"/>
                <a:cs typeface="IBM Plex Sans"/>
                <a:sym typeface="IBM Plex Sans"/>
              </a:defRPr>
            </a:lvl2pPr>
            <a:lvl3pPr lvl="2" rtl="0">
              <a:spcBef>
                <a:spcPts val="0"/>
              </a:spcBef>
              <a:spcAft>
                <a:spcPts val="0"/>
              </a:spcAft>
              <a:buClr>
                <a:schemeClr val="dk1"/>
              </a:buClr>
              <a:buSzPts val="1000"/>
              <a:buFont typeface="IBM Plex Sans"/>
              <a:buNone/>
              <a:defRPr sz="1000">
                <a:solidFill>
                  <a:schemeClr val="dk1"/>
                </a:solidFill>
                <a:latin typeface="IBM Plex Sans"/>
                <a:ea typeface="IBM Plex Sans"/>
                <a:cs typeface="IBM Plex Sans"/>
                <a:sym typeface="IBM Plex Sans"/>
              </a:defRPr>
            </a:lvl3pPr>
            <a:lvl4pPr lvl="3" rtl="0">
              <a:spcBef>
                <a:spcPts val="0"/>
              </a:spcBef>
              <a:spcAft>
                <a:spcPts val="0"/>
              </a:spcAft>
              <a:buClr>
                <a:schemeClr val="dk1"/>
              </a:buClr>
              <a:buSzPts val="1000"/>
              <a:buFont typeface="IBM Plex Sans"/>
              <a:buNone/>
              <a:defRPr sz="1000">
                <a:solidFill>
                  <a:schemeClr val="dk1"/>
                </a:solidFill>
                <a:latin typeface="IBM Plex Sans"/>
                <a:ea typeface="IBM Plex Sans"/>
                <a:cs typeface="IBM Plex Sans"/>
                <a:sym typeface="IBM Plex Sans"/>
              </a:defRPr>
            </a:lvl4pPr>
            <a:lvl5pPr lvl="4" rtl="0">
              <a:spcBef>
                <a:spcPts val="0"/>
              </a:spcBef>
              <a:spcAft>
                <a:spcPts val="0"/>
              </a:spcAft>
              <a:buClr>
                <a:schemeClr val="dk1"/>
              </a:buClr>
              <a:buSzPts val="1000"/>
              <a:buFont typeface="IBM Plex Sans"/>
              <a:buNone/>
              <a:defRPr sz="1000">
                <a:solidFill>
                  <a:schemeClr val="dk1"/>
                </a:solidFill>
                <a:latin typeface="IBM Plex Sans"/>
                <a:ea typeface="IBM Plex Sans"/>
                <a:cs typeface="IBM Plex Sans"/>
                <a:sym typeface="IBM Plex Sans"/>
              </a:defRPr>
            </a:lvl5pPr>
            <a:lvl6pPr lvl="5" rtl="0">
              <a:spcBef>
                <a:spcPts val="0"/>
              </a:spcBef>
              <a:spcAft>
                <a:spcPts val="0"/>
              </a:spcAft>
              <a:buClr>
                <a:schemeClr val="dk1"/>
              </a:buClr>
              <a:buSzPts val="1000"/>
              <a:buFont typeface="IBM Plex Sans"/>
              <a:buNone/>
              <a:defRPr sz="1000">
                <a:solidFill>
                  <a:schemeClr val="dk1"/>
                </a:solidFill>
                <a:latin typeface="IBM Plex Sans"/>
                <a:ea typeface="IBM Plex Sans"/>
                <a:cs typeface="IBM Plex Sans"/>
                <a:sym typeface="IBM Plex Sans"/>
              </a:defRPr>
            </a:lvl6pPr>
            <a:lvl7pPr lvl="6" rtl="0">
              <a:spcBef>
                <a:spcPts val="0"/>
              </a:spcBef>
              <a:spcAft>
                <a:spcPts val="0"/>
              </a:spcAft>
              <a:buClr>
                <a:schemeClr val="dk1"/>
              </a:buClr>
              <a:buSzPts val="1000"/>
              <a:buFont typeface="IBM Plex Sans"/>
              <a:buNone/>
              <a:defRPr sz="1000">
                <a:solidFill>
                  <a:schemeClr val="dk1"/>
                </a:solidFill>
                <a:latin typeface="IBM Plex Sans"/>
                <a:ea typeface="IBM Plex Sans"/>
                <a:cs typeface="IBM Plex Sans"/>
                <a:sym typeface="IBM Plex Sans"/>
              </a:defRPr>
            </a:lvl7pPr>
            <a:lvl8pPr lvl="7" rtl="0">
              <a:spcBef>
                <a:spcPts val="0"/>
              </a:spcBef>
              <a:spcAft>
                <a:spcPts val="0"/>
              </a:spcAft>
              <a:buClr>
                <a:schemeClr val="dk1"/>
              </a:buClr>
              <a:buSzPts val="1000"/>
              <a:buFont typeface="IBM Plex Sans"/>
              <a:buNone/>
              <a:defRPr sz="1000">
                <a:solidFill>
                  <a:schemeClr val="dk1"/>
                </a:solidFill>
                <a:latin typeface="IBM Plex Sans"/>
                <a:ea typeface="IBM Plex Sans"/>
                <a:cs typeface="IBM Plex Sans"/>
                <a:sym typeface="IBM Plex Sans"/>
              </a:defRPr>
            </a:lvl8pPr>
            <a:lvl9pPr lvl="8" rtl="0">
              <a:spcBef>
                <a:spcPts val="0"/>
              </a:spcBef>
              <a:spcAft>
                <a:spcPts val="0"/>
              </a:spcAft>
              <a:buClr>
                <a:schemeClr val="dk1"/>
              </a:buClr>
              <a:buSzPts val="1000"/>
              <a:buFont typeface="IBM Plex Sans"/>
              <a:buNone/>
              <a:defRPr sz="1000">
                <a:solidFill>
                  <a:schemeClr val="dk1"/>
                </a:solidFill>
                <a:latin typeface="IBM Plex Sans"/>
                <a:ea typeface="IBM Plex Sans"/>
                <a:cs typeface="IBM Plex Sans"/>
                <a:sym typeface="IBM Plex Sans"/>
              </a:defRPr>
            </a:lvl9pPr>
          </a:lstStyle>
          <a:p>
            <a:endParaRPr/>
          </a:p>
        </p:txBody>
      </p:sp>
      <p:pic>
        <p:nvPicPr>
          <p:cNvPr id="60" name="Google Shape;60;p16"/>
          <p:cNvPicPr preferRelativeResize="0"/>
          <p:nvPr/>
        </p:nvPicPr>
        <p:blipFill>
          <a:blip r:embed="rId2">
            <a:alphaModFix/>
          </a:blip>
          <a:stretch>
            <a:fillRect/>
          </a:stretch>
        </p:blipFill>
        <p:spPr>
          <a:xfrm>
            <a:off x="540000" y="360000"/>
            <a:ext cx="1611100" cy="207675"/>
          </a:xfrm>
          <a:prstGeom prst="rect">
            <a:avLst/>
          </a:prstGeom>
          <a:noFill/>
          <a:ln>
            <a:noFill/>
          </a:ln>
        </p:spPr>
      </p:pic>
      <p:sp>
        <p:nvSpPr>
          <p:cNvPr id="61" name="Google Shape;61;p16"/>
          <p:cNvSpPr/>
          <p:nvPr/>
        </p:nvSpPr>
        <p:spPr>
          <a:xfrm>
            <a:off x="4979150" y="0"/>
            <a:ext cx="4164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Карточка преподавателя">
  <p:cSld name="1_Title slide 5_2_1_2_1_1_1">
    <p:bg>
      <p:bgPr>
        <a:solidFill>
          <a:schemeClr val="lt1"/>
        </a:solidFill>
        <a:effectLst/>
      </p:bgPr>
    </p:bg>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3805200" y="720000"/>
            <a:ext cx="4798800" cy="402600"/>
          </a:xfrm>
          <a:prstGeom prst="rect">
            <a:avLst/>
          </a:prstGeom>
          <a:noFill/>
          <a:ln>
            <a:noFill/>
          </a:ln>
        </p:spPr>
        <p:txBody>
          <a:bodyPr spcFirstLastPara="1" wrap="square" lIns="0" tIns="0" rIns="0" bIns="0" anchor="t" anchorCtr="0">
            <a:spAutoFit/>
          </a:bodyPr>
          <a:lstStyle>
            <a:lvl1pPr lvl="0" rtl="0">
              <a:spcBef>
                <a:spcPts val="0"/>
              </a:spcBef>
              <a:spcAft>
                <a:spcPts val="0"/>
              </a:spcAft>
              <a:buSzPts val="2400"/>
              <a:buFont typeface="IBM Plex Sans SemiBold"/>
              <a:buNone/>
              <a:defRPr sz="2400">
                <a:latin typeface="IBM Plex Sans SemiBold"/>
                <a:ea typeface="IBM Plex Sans SemiBold"/>
                <a:cs typeface="IBM Plex Sans SemiBold"/>
                <a:sym typeface="IBM Plex Sans SemiBold"/>
              </a:defRPr>
            </a:lvl1pPr>
            <a:lvl2pPr lvl="1" rtl="0">
              <a:spcBef>
                <a:spcPts val="0"/>
              </a:spcBef>
              <a:spcAft>
                <a:spcPts val="0"/>
              </a:spcAft>
              <a:buSzPts val="2600"/>
              <a:buFont typeface="IBM Plex Sans SemiBold"/>
              <a:buNone/>
              <a:defRPr sz="2600">
                <a:latin typeface="IBM Plex Sans SemiBold"/>
                <a:ea typeface="IBM Plex Sans SemiBold"/>
                <a:cs typeface="IBM Plex Sans SemiBold"/>
                <a:sym typeface="IBM Plex Sans SemiBold"/>
              </a:defRPr>
            </a:lvl2pPr>
            <a:lvl3pPr lvl="2" rtl="0">
              <a:spcBef>
                <a:spcPts val="0"/>
              </a:spcBef>
              <a:spcAft>
                <a:spcPts val="0"/>
              </a:spcAft>
              <a:buSzPts val="2600"/>
              <a:buFont typeface="IBM Plex Sans SemiBold"/>
              <a:buNone/>
              <a:defRPr sz="2600">
                <a:latin typeface="IBM Plex Sans SemiBold"/>
                <a:ea typeface="IBM Plex Sans SemiBold"/>
                <a:cs typeface="IBM Plex Sans SemiBold"/>
                <a:sym typeface="IBM Plex Sans SemiBold"/>
              </a:defRPr>
            </a:lvl3pPr>
            <a:lvl4pPr lvl="3" rtl="0">
              <a:spcBef>
                <a:spcPts val="0"/>
              </a:spcBef>
              <a:spcAft>
                <a:spcPts val="0"/>
              </a:spcAft>
              <a:buSzPts val="2600"/>
              <a:buFont typeface="IBM Plex Sans SemiBold"/>
              <a:buNone/>
              <a:defRPr sz="2600">
                <a:latin typeface="IBM Plex Sans SemiBold"/>
                <a:ea typeface="IBM Plex Sans SemiBold"/>
                <a:cs typeface="IBM Plex Sans SemiBold"/>
                <a:sym typeface="IBM Plex Sans SemiBold"/>
              </a:defRPr>
            </a:lvl4pPr>
            <a:lvl5pPr lvl="4" rtl="0">
              <a:spcBef>
                <a:spcPts val="0"/>
              </a:spcBef>
              <a:spcAft>
                <a:spcPts val="0"/>
              </a:spcAft>
              <a:buSzPts val="2600"/>
              <a:buFont typeface="IBM Plex Sans SemiBold"/>
              <a:buNone/>
              <a:defRPr sz="2600">
                <a:latin typeface="IBM Plex Sans SemiBold"/>
                <a:ea typeface="IBM Plex Sans SemiBold"/>
                <a:cs typeface="IBM Plex Sans SemiBold"/>
                <a:sym typeface="IBM Plex Sans SemiBold"/>
              </a:defRPr>
            </a:lvl5pPr>
            <a:lvl6pPr lvl="5" rtl="0">
              <a:spcBef>
                <a:spcPts val="0"/>
              </a:spcBef>
              <a:spcAft>
                <a:spcPts val="0"/>
              </a:spcAft>
              <a:buSzPts val="2600"/>
              <a:buFont typeface="IBM Plex Sans SemiBold"/>
              <a:buNone/>
              <a:defRPr sz="2600">
                <a:latin typeface="IBM Plex Sans SemiBold"/>
                <a:ea typeface="IBM Plex Sans SemiBold"/>
                <a:cs typeface="IBM Plex Sans SemiBold"/>
                <a:sym typeface="IBM Plex Sans SemiBold"/>
              </a:defRPr>
            </a:lvl6pPr>
            <a:lvl7pPr lvl="6" rtl="0">
              <a:spcBef>
                <a:spcPts val="0"/>
              </a:spcBef>
              <a:spcAft>
                <a:spcPts val="0"/>
              </a:spcAft>
              <a:buSzPts val="2600"/>
              <a:buFont typeface="IBM Plex Sans SemiBold"/>
              <a:buNone/>
              <a:defRPr sz="2600">
                <a:latin typeface="IBM Plex Sans SemiBold"/>
                <a:ea typeface="IBM Plex Sans SemiBold"/>
                <a:cs typeface="IBM Plex Sans SemiBold"/>
                <a:sym typeface="IBM Plex Sans SemiBold"/>
              </a:defRPr>
            </a:lvl7pPr>
            <a:lvl8pPr lvl="7" rtl="0">
              <a:spcBef>
                <a:spcPts val="0"/>
              </a:spcBef>
              <a:spcAft>
                <a:spcPts val="0"/>
              </a:spcAft>
              <a:buSzPts val="2600"/>
              <a:buFont typeface="IBM Plex Sans SemiBold"/>
              <a:buNone/>
              <a:defRPr sz="2600">
                <a:latin typeface="IBM Plex Sans SemiBold"/>
                <a:ea typeface="IBM Plex Sans SemiBold"/>
                <a:cs typeface="IBM Plex Sans SemiBold"/>
                <a:sym typeface="IBM Plex Sans SemiBold"/>
              </a:defRPr>
            </a:lvl8pPr>
            <a:lvl9pPr lvl="8" rtl="0">
              <a:spcBef>
                <a:spcPts val="0"/>
              </a:spcBef>
              <a:spcAft>
                <a:spcPts val="0"/>
              </a:spcAft>
              <a:buSzPts val="2600"/>
              <a:buFont typeface="IBM Plex Sans SemiBold"/>
              <a:buNone/>
              <a:defRPr sz="2600">
                <a:latin typeface="IBM Plex Sans SemiBold"/>
                <a:ea typeface="IBM Plex Sans SemiBold"/>
                <a:cs typeface="IBM Plex Sans SemiBold"/>
                <a:sym typeface="IBM Plex Sans SemiBold"/>
              </a:defRPr>
            </a:lvl9pPr>
          </a:lstStyle>
          <a:p>
            <a:endParaRPr/>
          </a:p>
        </p:txBody>
      </p:sp>
      <p:sp>
        <p:nvSpPr>
          <p:cNvPr id="64" name="Google Shape;64;p17"/>
          <p:cNvSpPr txBox="1">
            <a:spLocks noGrp="1"/>
          </p:cNvSpPr>
          <p:nvPr>
            <p:ph type="subTitle" idx="1"/>
          </p:nvPr>
        </p:nvSpPr>
        <p:spPr>
          <a:xfrm>
            <a:off x="3805200" y="1122600"/>
            <a:ext cx="4798800" cy="360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IBM Plex Sans"/>
              <a:buNone/>
              <a:defRPr>
                <a:solidFill>
                  <a:schemeClr val="dk1"/>
                </a:solidFill>
                <a:latin typeface="IBM Plex Sans"/>
                <a:ea typeface="IBM Plex Sans"/>
                <a:cs typeface="IBM Plex Sans"/>
                <a:sym typeface="IBM Plex Sans"/>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5" name="Google Shape;65;p17"/>
          <p:cNvSpPr txBox="1">
            <a:spLocks noGrp="1"/>
          </p:cNvSpPr>
          <p:nvPr>
            <p:ph type="subTitle" idx="2"/>
          </p:nvPr>
        </p:nvSpPr>
        <p:spPr>
          <a:xfrm>
            <a:off x="3805200" y="1598700"/>
            <a:ext cx="4798800" cy="4026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400"/>
              <a:buFont typeface="IBM Plex Sans"/>
              <a:buNone/>
              <a:defRPr>
                <a:latin typeface="IBM Plex Sans"/>
                <a:ea typeface="IBM Plex Sans"/>
                <a:cs typeface="IBM Plex Sans"/>
                <a:sym typeface="IBM Plex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7"/>
          <p:cNvSpPr txBox="1">
            <a:spLocks noGrp="1"/>
          </p:cNvSpPr>
          <p:nvPr>
            <p:ph type="body" idx="3"/>
          </p:nvPr>
        </p:nvSpPr>
        <p:spPr>
          <a:xfrm>
            <a:off x="3805200" y="2275800"/>
            <a:ext cx="3996300" cy="2224200"/>
          </a:xfrm>
          <a:prstGeom prst="rect">
            <a:avLst/>
          </a:prstGeom>
          <a:noFill/>
          <a:ln>
            <a:noFill/>
          </a:ln>
        </p:spPr>
        <p:txBody>
          <a:bodyPr spcFirstLastPara="1" wrap="square" lIns="0" tIns="0" rIns="0" bIns="0" anchor="t" anchorCtr="0">
            <a:noAutofit/>
          </a:bodyPr>
          <a:lstStyle>
            <a:lvl1pPr marL="457200" lvl="0" indent="-317500" rtl="0">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1pPr>
            <a:lvl2pPr marL="914400" lvl="1" indent="-317500" rtl="0">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2pPr>
            <a:lvl3pPr marL="1371600" lvl="2" indent="-317500" rtl="0">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3pPr>
            <a:lvl4pPr marL="1828800" lvl="3" indent="-317500" rtl="0">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4pPr>
            <a:lvl5pPr marL="2286000" lvl="4" indent="-317500" rtl="0">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5pPr>
            <a:lvl6pPr marL="2743200" lvl="5" indent="-317500" rtl="0">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6pPr>
            <a:lvl7pPr marL="3200400" lvl="6" indent="-317500" rtl="0">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7pPr>
            <a:lvl8pPr marL="3657600" lvl="7" indent="-317500" rtl="0">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8pPr>
            <a:lvl9pPr marL="4114800" lvl="8" indent="-317500" rtl="0">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9pPr>
          </a:lstStyle>
          <a:p>
            <a:endParaRPr/>
          </a:p>
        </p:txBody>
      </p:sp>
      <p:pic>
        <p:nvPicPr>
          <p:cNvPr id="67" name="Google Shape;67;p17"/>
          <p:cNvPicPr preferRelativeResize="0"/>
          <p:nvPr/>
        </p:nvPicPr>
        <p:blipFill>
          <a:blip r:embed="rId2">
            <a:alphaModFix/>
          </a:blip>
          <a:stretch>
            <a:fillRect/>
          </a:stretch>
        </p:blipFill>
        <p:spPr>
          <a:xfrm>
            <a:off x="8604000" y="186600"/>
            <a:ext cx="291600" cy="291600"/>
          </a:xfrm>
          <a:prstGeom prst="rect">
            <a:avLst/>
          </a:prstGeom>
          <a:noFill/>
          <a:ln>
            <a:noFill/>
          </a:ln>
        </p:spPr>
      </p:pic>
      <p:sp>
        <p:nvSpPr>
          <p:cNvPr id="68" name="Google Shape;68;p17"/>
          <p:cNvSpPr txBox="1">
            <a:spLocks noGrp="1"/>
          </p:cNvSpPr>
          <p:nvPr>
            <p:ph type="subTitle" idx="4"/>
          </p:nvPr>
        </p:nvSpPr>
        <p:spPr>
          <a:xfrm>
            <a:off x="540000" y="152400"/>
            <a:ext cx="5958000" cy="36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1pPr>
            <a:lvl2pPr lvl="1"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2pPr>
            <a:lvl3pPr lvl="2"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3pPr>
            <a:lvl4pPr lvl="3"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4pPr>
            <a:lvl5pPr lvl="4"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5pPr>
            <a:lvl6pPr lvl="5"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6pPr>
            <a:lvl7pPr lvl="6"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7pPr>
            <a:lvl8pPr lvl="7"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8pPr>
            <a:lvl9pPr lvl="8"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9pPr>
          </a:lstStyle>
          <a:p>
            <a:endParaRPr/>
          </a:p>
        </p:txBody>
      </p:sp>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План курса">
  <p:cSld name="1_Title slide 5_2_1_4_1_1_1_1_1_1">
    <p:bg>
      <p:bgPr>
        <a:solidFill>
          <a:schemeClr val="lt1"/>
        </a:solidFill>
        <a:effectLst/>
      </p:bgPr>
    </p:bg>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540000" y="720000"/>
            <a:ext cx="8065200" cy="3204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IBM Plex Sans SemiBold"/>
              <a:buNone/>
              <a:defRPr sz="1800">
                <a:latin typeface="IBM Plex Sans SemiBold"/>
                <a:ea typeface="IBM Plex Sans SemiBold"/>
                <a:cs typeface="IBM Plex Sans SemiBold"/>
                <a:sym typeface="IBM Plex Sans SemiBold"/>
              </a:defRPr>
            </a:lvl1pPr>
            <a:lvl2pPr lvl="1" rtl="0">
              <a:spcBef>
                <a:spcPts val="0"/>
              </a:spcBef>
              <a:spcAft>
                <a:spcPts val="0"/>
              </a:spcAft>
              <a:buSzPts val="2400"/>
              <a:buFont typeface="Roboto"/>
              <a:buNone/>
              <a:defRPr sz="2400" b="1">
                <a:latin typeface="Roboto"/>
                <a:ea typeface="Roboto"/>
                <a:cs typeface="Roboto"/>
                <a:sym typeface="Roboto"/>
              </a:defRPr>
            </a:lvl2pPr>
            <a:lvl3pPr lvl="2" rtl="0">
              <a:spcBef>
                <a:spcPts val="0"/>
              </a:spcBef>
              <a:spcAft>
                <a:spcPts val="0"/>
              </a:spcAft>
              <a:buSzPts val="2400"/>
              <a:buFont typeface="Roboto"/>
              <a:buNone/>
              <a:defRPr sz="2400" b="1">
                <a:latin typeface="Roboto"/>
                <a:ea typeface="Roboto"/>
                <a:cs typeface="Roboto"/>
                <a:sym typeface="Roboto"/>
              </a:defRPr>
            </a:lvl3pPr>
            <a:lvl4pPr lvl="3" rtl="0">
              <a:spcBef>
                <a:spcPts val="0"/>
              </a:spcBef>
              <a:spcAft>
                <a:spcPts val="0"/>
              </a:spcAft>
              <a:buSzPts val="2400"/>
              <a:buFont typeface="Roboto"/>
              <a:buNone/>
              <a:defRPr sz="2400" b="1">
                <a:latin typeface="Roboto"/>
                <a:ea typeface="Roboto"/>
                <a:cs typeface="Roboto"/>
                <a:sym typeface="Roboto"/>
              </a:defRPr>
            </a:lvl4pPr>
            <a:lvl5pPr lvl="4" rtl="0">
              <a:spcBef>
                <a:spcPts val="0"/>
              </a:spcBef>
              <a:spcAft>
                <a:spcPts val="0"/>
              </a:spcAft>
              <a:buSzPts val="2400"/>
              <a:buFont typeface="Roboto"/>
              <a:buNone/>
              <a:defRPr sz="2400" b="1">
                <a:latin typeface="Roboto"/>
                <a:ea typeface="Roboto"/>
                <a:cs typeface="Roboto"/>
                <a:sym typeface="Roboto"/>
              </a:defRPr>
            </a:lvl5pPr>
            <a:lvl6pPr lvl="5" rtl="0">
              <a:spcBef>
                <a:spcPts val="0"/>
              </a:spcBef>
              <a:spcAft>
                <a:spcPts val="0"/>
              </a:spcAft>
              <a:buSzPts val="2400"/>
              <a:buFont typeface="Roboto"/>
              <a:buNone/>
              <a:defRPr sz="2400" b="1">
                <a:latin typeface="Roboto"/>
                <a:ea typeface="Roboto"/>
                <a:cs typeface="Roboto"/>
                <a:sym typeface="Roboto"/>
              </a:defRPr>
            </a:lvl6pPr>
            <a:lvl7pPr lvl="6" rtl="0">
              <a:spcBef>
                <a:spcPts val="0"/>
              </a:spcBef>
              <a:spcAft>
                <a:spcPts val="0"/>
              </a:spcAft>
              <a:buSzPts val="2400"/>
              <a:buFont typeface="Roboto"/>
              <a:buNone/>
              <a:defRPr sz="2400" b="1">
                <a:latin typeface="Roboto"/>
                <a:ea typeface="Roboto"/>
                <a:cs typeface="Roboto"/>
                <a:sym typeface="Roboto"/>
              </a:defRPr>
            </a:lvl7pPr>
            <a:lvl8pPr lvl="7" rtl="0">
              <a:spcBef>
                <a:spcPts val="0"/>
              </a:spcBef>
              <a:spcAft>
                <a:spcPts val="0"/>
              </a:spcAft>
              <a:buSzPts val="2400"/>
              <a:buFont typeface="Roboto"/>
              <a:buNone/>
              <a:defRPr sz="2400" b="1">
                <a:latin typeface="Roboto"/>
                <a:ea typeface="Roboto"/>
                <a:cs typeface="Roboto"/>
                <a:sym typeface="Roboto"/>
              </a:defRPr>
            </a:lvl8pPr>
            <a:lvl9pPr lvl="8" rtl="0">
              <a:spcBef>
                <a:spcPts val="0"/>
              </a:spcBef>
              <a:spcAft>
                <a:spcPts val="0"/>
              </a:spcAft>
              <a:buSzPts val="2400"/>
              <a:buFont typeface="Roboto"/>
              <a:buNone/>
              <a:defRPr sz="2400" b="1">
                <a:latin typeface="Roboto"/>
                <a:ea typeface="Roboto"/>
                <a:cs typeface="Roboto"/>
                <a:sym typeface="Roboto"/>
              </a:defRPr>
            </a:lvl9pPr>
          </a:lstStyle>
          <a:p>
            <a:endParaRPr/>
          </a:p>
        </p:txBody>
      </p:sp>
      <p:sp>
        <p:nvSpPr>
          <p:cNvPr id="95" name="Google Shape;95;p19"/>
          <p:cNvSpPr txBox="1">
            <a:spLocks noGrp="1"/>
          </p:cNvSpPr>
          <p:nvPr>
            <p:ph type="subTitle" idx="1"/>
          </p:nvPr>
        </p:nvSpPr>
        <p:spPr>
          <a:xfrm>
            <a:off x="540000" y="18000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sp>
        <p:nvSpPr>
          <p:cNvPr id="96" name="Google Shape;96;p19"/>
          <p:cNvSpPr txBox="1">
            <a:spLocks noGrp="1"/>
          </p:cNvSpPr>
          <p:nvPr>
            <p:ph type="subTitle" idx="2"/>
          </p:nvPr>
        </p:nvSpPr>
        <p:spPr>
          <a:xfrm>
            <a:off x="540000" y="28764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sp>
        <p:nvSpPr>
          <p:cNvPr id="97" name="Google Shape;97;p19"/>
          <p:cNvSpPr txBox="1">
            <a:spLocks noGrp="1"/>
          </p:cNvSpPr>
          <p:nvPr>
            <p:ph type="subTitle" idx="3"/>
          </p:nvPr>
        </p:nvSpPr>
        <p:spPr>
          <a:xfrm>
            <a:off x="540000" y="39528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sp>
        <p:nvSpPr>
          <p:cNvPr id="98" name="Google Shape;98;p19"/>
          <p:cNvSpPr txBox="1">
            <a:spLocks noGrp="1"/>
          </p:cNvSpPr>
          <p:nvPr>
            <p:ph type="subTitle" idx="4"/>
          </p:nvPr>
        </p:nvSpPr>
        <p:spPr>
          <a:xfrm>
            <a:off x="2646000" y="18000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sp>
        <p:nvSpPr>
          <p:cNvPr id="99" name="Google Shape;99;p19"/>
          <p:cNvSpPr txBox="1">
            <a:spLocks noGrp="1"/>
          </p:cNvSpPr>
          <p:nvPr>
            <p:ph type="subTitle" idx="5"/>
          </p:nvPr>
        </p:nvSpPr>
        <p:spPr>
          <a:xfrm>
            <a:off x="2646000" y="28764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sp>
        <p:nvSpPr>
          <p:cNvPr id="100" name="Google Shape;100;p19"/>
          <p:cNvSpPr txBox="1">
            <a:spLocks noGrp="1"/>
          </p:cNvSpPr>
          <p:nvPr>
            <p:ph type="subTitle" idx="6"/>
          </p:nvPr>
        </p:nvSpPr>
        <p:spPr>
          <a:xfrm>
            <a:off x="2646000" y="39528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sp>
        <p:nvSpPr>
          <p:cNvPr id="101" name="Google Shape;101;p19"/>
          <p:cNvSpPr txBox="1">
            <a:spLocks noGrp="1"/>
          </p:cNvSpPr>
          <p:nvPr>
            <p:ph type="subTitle" idx="7"/>
          </p:nvPr>
        </p:nvSpPr>
        <p:spPr>
          <a:xfrm>
            <a:off x="4752000" y="18000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sp>
        <p:nvSpPr>
          <p:cNvPr id="102" name="Google Shape;102;p19"/>
          <p:cNvSpPr txBox="1">
            <a:spLocks noGrp="1"/>
          </p:cNvSpPr>
          <p:nvPr>
            <p:ph type="subTitle" idx="8"/>
          </p:nvPr>
        </p:nvSpPr>
        <p:spPr>
          <a:xfrm>
            <a:off x="4752000" y="28764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sp>
        <p:nvSpPr>
          <p:cNvPr id="103" name="Google Shape;103;p19"/>
          <p:cNvSpPr txBox="1">
            <a:spLocks noGrp="1"/>
          </p:cNvSpPr>
          <p:nvPr>
            <p:ph type="subTitle" idx="9"/>
          </p:nvPr>
        </p:nvSpPr>
        <p:spPr>
          <a:xfrm>
            <a:off x="4752000" y="39528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sp>
        <p:nvSpPr>
          <p:cNvPr id="104" name="Google Shape;104;p19"/>
          <p:cNvSpPr txBox="1">
            <a:spLocks noGrp="1"/>
          </p:cNvSpPr>
          <p:nvPr>
            <p:ph type="subTitle" idx="13"/>
          </p:nvPr>
        </p:nvSpPr>
        <p:spPr>
          <a:xfrm>
            <a:off x="6858000" y="18000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sp>
        <p:nvSpPr>
          <p:cNvPr id="105" name="Google Shape;105;p19"/>
          <p:cNvSpPr txBox="1">
            <a:spLocks noGrp="1"/>
          </p:cNvSpPr>
          <p:nvPr>
            <p:ph type="subTitle" idx="14"/>
          </p:nvPr>
        </p:nvSpPr>
        <p:spPr>
          <a:xfrm>
            <a:off x="6858000" y="28764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sp>
        <p:nvSpPr>
          <p:cNvPr id="106" name="Google Shape;106;p19"/>
          <p:cNvSpPr txBox="1">
            <a:spLocks noGrp="1"/>
          </p:cNvSpPr>
          <p:nvPr>
            <p:ph type="subTitle" idx="15"/>
          </p:nvPr>
        </p:nvSpPr>
        <p:spPr>
          <a:xfrm>
            <a:off x="6858000" y="3952800"/>
            <a:ext cx="1746000" cy="3384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SzPts val="1000"/>
              <a:buFont typeface="IBM Plex Sans"/>
              <a:buNone/>
              <a:defRPr sz="1000">
                <a:latin typeface="IBM Plex Sans"/>
                <a:ea typeface="IBM Plex Sans"/>
                <a:cs typeface="IBM Plex Sans"/>
                <a:sym typeface="IBM Plex Sans"/>
              </a:defRPr>
            </a:lvl1pPr>
            <a:lvl2pPr lvl="1" rtl="0">
              <a:spcBef>
                <a:spcPts val="0"/>
              </a:spcBef>
              <a:spcAft>
                <a:spcPts val="0"/>
              </a:spcAft>
              <a:buSzPts val="1000"/>
              <a:buFont typeface="IBM Plex Sans"/>
              <a:buNone/>
              <a:defRPr sz="1000">
                <a:latin typeface="IBM Plex Sans"/>
                <a:ea typeface="IBM Plex Sans"/>
                <a:cs typeface="IBM Plex Sans"/>
                <a:sym typeface="IBM Plex Sans"/>
              </a:defRPr>
            </a:lvl2pPr>
            <a:lvl3pPr lvl="2" rtl="0">
              <a:spcBef>
                <a:spcPts val="0"/>
              </a:spcBef>
              <a:spcAft>
                <a:spcPts val="0"/>
              </a:spcAft>
              <a:buSzPts val="1000"/>
              <a:buFont typeface="IBM Plex Sans"/>
              <a:buNone/>
              <a:defRPr sz="1000">
                <a:latin typeface="IBM Plex Sans"/>
                <a:ea typeface="IBM Plex Sans"/>
                <a:cs typeface="IBM Plex Sans"/>
                <a:sym typeface="IBM Plex Sans"/>
              </a:defRPr>
            </a:lvl3pPr>
            <a:lvl4pPr lvl="3" rtl="0">
              <a:spcBef>
                <a:spcPts val="0"/>
              </a:spcBef>
              <a:spcAft>
                <a:spcPts val="0"/>
              </a:spcAft>
              <a:buSzPts val="1000"/>
              <a:buFont typeface="IBM Plex Sans"/>
              <a:buNone/>
              <a:defRPr sz="1000">
                <a:latin typeface="IBM Plex Sans"/>
                <a:ea typeface="IBM Plex Sans"/>
                <a:cs typeface="IBM Plex Sans"/>
                <a:sym typeface="IBM Plex Sans"/>
              </a:defRPr>
            </a:lvl4pPr>
            <a:lvl5pPr lvl="4" rtl="0">
              <a:spcBef>
                <a:spcPts val="0"/>
              </a:spcBef>
              <a:spcAft>
                <a:spcPts val="0"/>
              </a:spcAft>
              <a:buSzPts val="1000"/>
              <a:buFont typeface="IBM Plex Sans"/>
              <a:buNone/>
              <a:defRPr sz="1000">
                <a:latin typeface="IBM Plex Sans"/>
                <a:ea typeface="IBM Plex Sans"/>
                <a:cs typeface="IBM Plex Sans"/>
                <a:sym typeface="IBM Plex Sans"/>
              </a:defRPr>
            </a:lvl5pPr>
            <a:lvl6pPr lvl="5" rtl="0">
              <a:spcBef>
                <a:spcPts val="0"/>
              </a:spcBef>
              <a:spcAft>
                <a:spcPts val="0"/>
              </a:spcAft>
              <a:buSzPts val="1000"/>
              <a:buFont typeface="IBM Plex Sans"/>
              <a:buNone/>
              <a:defRPr sz="1000">
                <a:latin typeface="IBM Plex Sans"/>
                <a:ea typeface="IBM Plex Sans"/>
                <a:cs typeface="IBM Plex Sans"/>
                <a:sym typeface="IBM Plex Sans"/>
              </a:defRPr>
            </a:lvl6pPr>
            <a:lvl7pPr lvl="6" rtl="0">
              <a:spcBef>
                <a:spcPts val="0"/>
              </a:spcBef>
              <a:spcAft>
                <a:spcPts val="0"/>
              </a:spcAft>
              <a:buSzPts val="1000"/>
              <a:buFont typeface="IBM Plex Sans"/>
              <a:buNone/>
              <a:defRPr sz="1000">
                <a:latin typeface="IBM Plex Sans"/>
                <a:ea typeface="IBM Plex Sans"/>
                <a:cs typeface="IBM Plex Sans"/>
                <a:sym typeface="IBM Plex Sans"/>
              </a:defRPr>
            </a:lvl7pPr>
            <a:lvl8pPr lvl="7" rtl="0">
              <a:spcBef>
                <a:spcPts val="0"/>
              </a:spcBef>
              <a:spcAft>
                <a:spcPts val="0"/>
              </a:spcAft>
              <a:buSzPts val="1000"/>
              <a:buFont typeface="IBM Plex Sans"/>
              <a:buNone/>
              <a:defRPr sz="1000">
                <a:latin typeface="IBM Plex Sans"/>
                <a:ea typeface="IBM Plex Sans"/>
                <a:cs typeface="IBM Plex Sans"/>
                <a:sym typeface="IBM Plex Sans"/>
              </a:defRPr>
            </a:lvl8pPr>
            <a:lvl9pPr lvl="8" rtl="0">
              <a:spcBef>
                <a:spcPts val="0"/>
              </a:spcBef>
              <a:spcAft>
                <a:spcPts val="0"/>
              </a:spcAft>
              <a:buSzPts val="1000"/>
              <a:buFont typeface="IBM Plex Sans"/>
              <a:buNone/>
              <a:defRPr sz="1000">
                <a:latin typeface="IBM Plex Sans"/>
                <a:ea typeface="IBM Plex Sans"/>
                <a:cs typeface="IBM Plex Sans"/>
                <a:sym typeface="IBM Plex Sans"/>
              </a:defRPr>
            </a:lvl9pPr>
          </a:lstStyle>
          <a:p>
            <a:endParaRPr/>
          </a:p>
        </p:txBody>
      </p:sp>
      <p:pic>
        <p:nvPicPr>
          <p:cNvPr id="107" name="Google Shape;107;p19"/>
          <p:cNvPicPr preferRelativeResize="0"/>
          <p:nvPr/>
        </p:nvPicPr>
        <p:blipFill>
          <a:blip r:embed="rId2">
            <a:alphaModFix/>
          </a:blip>
          <a:stretch>
            <a:fillRect/>
          </a:stretch>
        </p:blipFill>
        <p:spPr>
          <a:xfrm>
            <a:off x="8604000" y="186600"/>
            <a:ext cx="291600" cy="291600"/>
          </a:xfrm>
          <a:prstGeom prst="rect">
            <a:avLst/>
          </a:prstGeom>
          <a:noFill/>
          <a:ln>
            <a:noFill/>
          </a:ln>
        </p:spPr>
      </p:pic>
      <p:sp>
        <p:nvSpPr>
          <p:cNvPr id="108" name="Google Shape;108;p19"/>
          <p:cNvSpPr txBox="1">
            <a:spLocks noGrp="1"/>
          </p:cNvSpPr>
          <p:nvPr>
            <p:ph type="subTitle" idx="16"/>
          </p:nvPr>
        </p:nvSpPr>
        <p:spPr>
          <a:xfrm>
            <a:off x="540000" y="152400"/>
            <a:ext cx="5958000" cy="36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1pPr>
            <a:lvl2pPr lvl="1"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2pPr>
            <a:lvl3pPr lvl="2"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3pPr>
            <a:lvl4pPr lvl="3"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4pPr>
            <a:lvl5pPr lvl="4"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5pPr>
            <a:lvl6pPr lvl="5"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6pPr>
            <a:lvl7pPr lvl="6"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7pPr>
            <a:lvl8pPr lvl="7"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8pPr>
            <a:lvl9pPr lvl="8"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9pPr>
          </a:lstStyle>
          <a:p>
            <a:endParaRPr/>
          </a:p>
        </p:txBody>
      </p:sp>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Пустой слайд">
  <p:cSld name="1_Title slide 5_2_1_12">
    <p:bg>
      <p:bgPr>
        <a:solidFill>
          <a:schemeClr val="lt1"/>
        </a:solidFill>
        <a:effectLst/>
      </p:bgPr>
    </p:bg>
    <p:spTree>
      <p:nvGrpSpPr>
        <p:cNvPr id="1" name="Shape 120"/>
        <p:cNvGrpSpPr/>
        <p:nvPr/>
      </p:nvGrpSpPr>
      <p:grpSpPr>
        <a:xfrm>
          <a:off x="0" y="0"/>
          <a:ext cx="0" cy="0"/>
          <a:chOff x="0" y="0"/>
          <a:chExt cx="0" cy="0"/>
        </a:xfrm>
      </p:grpSpPr>
      <p:sp>
        <p:nvSpPr>
          <p:cNvPr id="121" name="Google Shape;121;p22"/>
          <p:cNvSpPr txBox="1">
            <a:spLocks noGrp="1"/>
          </p:cNvSpPr>
          <p:nvPr>
            <p:ph type="subTitle" idx="1"/>
          </p:nvPr>
        </p:nvSpPr>
        <p:spPr>
          <a:xfrm>
            <a:off x="540000" y="152400"/>
            <a:ext cx="5958000" cy="36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pic>
        <p:nvPicPr>
          <p:cNvPr id="122" name="Google Shape;122;p22"/>
          <p:cNvPicPr preferRelativeResize="0"/>
          <p:nvPr/>
        </p:nvPicPr>
        <p:blipFill>
          <a:blip r:embed="rId2">
            <a:alphaModFix/>
          </a:blip>
          <a:stretch>
            <a:fillRect/>
          </a:stretch>
        </p:blipFill>
        <p:spPr>
          <a:xfrm>
            <a:off x="8604000" y="186600"/>
            <a:ext cx="291600" cy="291600"/>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Отбивка (текст по центру)">
  <p:cSld name="CUSTOM_2_1_5">
    <p:bg>
      <p:bgPr>
        <a:solidFill>
          <a:srgbClr val="8D46F6"/>
        </a:solidFill>
        <a:effectLst/>
      </p:bgPr>
    </p:bg>
    <p:spTree>
      <p:nvGrpSpPr>
        <p:cNvPr id="1" name="Shape 136"/>
        <p:cNvGrpSpPr/>
        <p:nvPr/>
      </p:nvGrpSpPr>
      <p:grpSpPr>
        <a:xfrm>
          <a:off x="0" y="0"/>
          <a:ext cx="0" cy="0"/>
          <a:chOff x="0" y="0"/>
          <a:chExt cx="0" cy="0"/>
        </a:xfrm>
      </p:grpSpPr>
      <p:pic>
        <p:nvPicPr>
          <p:cNvPr id="137" name="Google Shape;137;p26"/>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38" name="Google Shape;138;p26"/>
          <p:cNvPicPr preferRelativeResize="0"/>
          <p:nvPr/>
        </p:nvPicPr>
        <p:blipFill>
          <a:blip r:embed="rId3">
            <a:alphaModFix/>
          </a:blip>
          <a:stretch>
            <a:fillRect/>
          </a:stretch>
        </p:blipFill>
        <p:spPr>
          <a:xfrm>
            <a:off x="8604001" y="186600"/>
            <a:ext cx="291600" cy="291600"/>
          </a:xfrm>
          <a:prstGeom prst="rect">
            <a:avLst/>
          </a:prstGeom>
          <a:noFill/>
          <a:ln>
            <a:noFill/>
          </a:ln>
        </p:spPr>
      </p:pic>
      <p:sp>
        <p:nvSpPr>
          <p:cNvPr id="139" name="Google Shape;139;p26"/>
          <p:cNvSpPr txBox="1">
            <a:spLocks noGrp="1"/>
          </p:cNvSpPr>
          <p:nvPr>
            <p:ph type="subTitle" idx="1"/>
          </p:nvPr>
        </p:nvSpPr>
        <p:spPr>
          <a:xfrm>
            <a:off x="540000" y="152400"/>
            <a:ext cx="5958000" cy="36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lt1"/>
              </a:buClr>
              <a:buSzPts val="1000"/>
              <a:buFont typeface="IBM Plex Sans"/>
              <a:buNone/>
              <a:defRPr sz="1000">
                <a:solidFill>
                  <a:schemeClr val="lt1"/>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sp>
        <p:nvSpPr>
          <p:cNvPr id="140" name="Google Shape;140;p26"/>
          <p:cNvSpPr txBox="1">
            <a:spLocks noGrp="1"/>
          </p:cNvSpPr>
          <p:nvPr>
            <p:ph type="title"/>
          </p:nvPr>
        </p:nvSpPr>
        <p:spPr>
          <a:xfrm>
            <a:off x="540000" y="1295700"/>
            <a:ext cx="8064000" cy="2552100"/>
          </a:xfrm>
          <a:prstGeom prst="rect">
            <a:avLst/>
          </a:prstGeom>
          <a:noFill/>
          <a:ln>
            <a:noFill/>
          </a:ln>
        </p:spPr>
        <p:txBody>
          <a:bodyPr spcFirstLastPara="1" wrap="square" lIns="0" tIns="91425" rIns="91425" bIns="91425" anchor="ctr" anchorCtr="0">
            <a:noAutofit/>
          </a:bodyPr>
          <a:lstStyle>
            <a:lvl1pPr lvl="0" algn="ctr" rtl="0">
              <a:spcBef>
                <a:spcPts val="0"/>
              </a:spcBef>
              <a:spcAft>
                <a:spcPts val="0"/>
              </a:spcAft>
              <a:buClr>
                <a:schemeClr val="lt1"/>
              </a:buClr>
              <a:buSzPts val="3600"/>
              <a:buFont typeface="IBM Plex Sans"/>
              <a:buNone/>
              <a:defRPr sz="3600">
                <a:solidFill>
                  <a:schemeClr val="lt1"/>
                </a:solidFill>
                <a:latin typeface="IBM Plex Sans"/>
                <a:ea typeface="IBM Plex Sans"/>
                <a:cs typeface="IBM Plex Sans"/>
                <a:sym typeface="IBM Plex Sans"/>
              </a:defRPr>
            </a:lvl1pPr>
            <a:lvl2pPr lvl="1" algn="ctr" rtl="0">
              <a:spcBef>
                <a:spcPts val="0"/>
              </a:spcBef>
              <a:spcAft>
                <a:spcPts val="0"/>
              </a:spcAft>
              <a:buClr>
                <a:schemeClr val="lt1"/>
              </a:buClr>
              <a:buSzPts val="3600"/>
              <a:buFont typeface="IBM Plex Sans SemiBold"/>
              <a:buNone/>
              <a:defRPr sz="3600">
                <a:solidFill>
                  <a:schemeClr val="lt1"/>
                </a:solidFill>
                <a:latin typeface="IBM Plex Sans SemiBold"/>
                <a:ea typeface="IBM Plex Sans SemiBold"/>
                <a:cs typeface="IBM Plex Sans SemiBold"/>
                <a:sym typeface="IBM Plex Sans SemiBold"/>
              </a:defRPr>
            </a:lvl2pPr>
            <a:lvl3pPr lvl="2" algn="ctr" rtl="0">
              <a:spcBef>
                <a:spcPts val="0"/>
              </a:spcBef>
              <a:spcAft>
                <a:spcPts val="0"/>
              </a:spcAft>
              <a:buClr>
                <a:schemeClr val="lt1"/>
              </a:buClr>
              <a:buSzPts val="3600"/>
              <a:buFont typeface="IBM Plex Sans SemiBold"/>
              <a:buNone/>
              <a:defRPr sz="3600">
                <a:solidFill>
                  <a:schemeClr val="lt1"/>
                </a:solidFill>
                <a:latin typeface="IBM Plex Sans SemiBold"/>
                <a:ea typeface="IBM Plex Sans SemiBold"/>
                <a:cs typeface="IBM Plex Sans SemiBold"/>
                <a:sym typeface="IBM Plex Sans SemiBold"/>
              </a:defRPr>
            </a:lvl3pPr>
            <a:lvl4pPr lvl="3" algn="ctr" rtl="0">
              <a:spcBef>
                <a:spcPts val="0"/>
              </a:spcBef>
              <a:spcAft>
                <a:spcPts val="0"/>
              </a:spcAft>
              <a:buClr>
                <a:schemeClr val="lt1"/>
              </a:buClr>
              <a:buSzPts val="3600"/>
              <a:buFont typeface="IBM Plex Sans SemiBold"/>
              <a:buNone/>
              <a:defRPr sz="3600">
                <a:solidFill>
                  <a:schemeClr val="lt1"/>
                </a:solidFill>
                <a:latin typeface="IBM Plex Sans SemiBold"/>
                <a:ea typeface="IBM Plex Sans SemiBold"/>
                <a:cs typeface="IBM Plex Sans SemiBold"/>
                <a:sym typeface="IBM Plex Sans SemiBold"/>
              </a:defRPr>
            </a:lvl4pPr>
            <a:lvl5pPr lvl="4" algn="ctr" rtl="0">
              <a:spcBef>
                <a:spcPts val="0"/>
              </a:spcBef>
              <a:spcAft>
                <a:spcPts val="0"/>
              </a:spcAft>
              <a:buClr>
                <a:schemeClr val="lt1"/>
              </a:buClr>
              <a:buSzPts val="3600"/>
              <a:buFont typeface="IBM Plex Sans SemiBold"/>
              <a:buNone/>
              <a:defRPr sz="3600">
                <a:solidFill>
                  <a:schemeClr val="lt1"/>
                </a:solidFill>
                <a:latin typeface="IBM Plex Sans SemiBold"/>
                <a:ea typeface="IBM Plex Sans SemiBold"/>
                <a:cs typeface="IBM Plex Sans SemiBold"/>
                <a:sym typeface="IBM Plex Sans SemiBold"/>
              </a:defRPr>
            </a:lvl5pPr>
            <a:lvl6pPr lvl="5" algn="ctr" rtl="0">
              <a:spcBef>
                <a:spcPts val="0"/>
              </a:spcBef>
              <a:spcAft>
                <a:spcPts val="0"/>
              </a:spcAft>
              <a:buClr>
                <a:schemeClr val="lt1"/>
              </a:buClr>
              <a:buSzPts val="3600"/>
              <a:buFont typeface="IBM Plex Sans SemiBold"/>
              <a:buNone/>
              <a:defRPr sz="3600">
                <a:solidFill>
                  <a:schemeClr val="lt1"/>
                </a:solidFill>
                <a:latin typeface="IBM Plex Sans SemiBold"/>
                <a:ea typeface="IBM Plex Sans SemiBold"/>
                <a:cs typeface="IBM Plex Sans SemiBold"/>
                <a:sym typeface="IBM Plex Sans SemiBold"/>
              </a:defRPr>
            </a:lvl6pPr>
            <a:lvl7pPr lvl="6" algn="ctr" rtl="0">
              <a:spcBef>
                <a:spcPts val="0"/>
              </a:spcBef>
              <a:spcAft>
                <a:spcPts val="0"/>
              </a:spcAft>
              <a:buClr>
                <a:schemeClr val="lt1"/>
              </a:buClr>
              <a:buSzPts val="3600"/>
              <a:buFont typeface="IBM Plex Sans SemiBold"/>
              <a:buNone/>
              <a:defRPr sz="3600">
                <a:solidFill>
                  <a:schemeClr val="lt1"/>
                </a:solidFill>
                <a:latin typeface="IBM Plex Sans SemiBold"/>
                <a:ea typeface="IBM Plex Sans SemiBold"/>
                <a:cs typeface="IBM Plex Sans SemiBold"/>
                <a:sym typeface="IBM Plex Sans SemiBold"/>
              </a:defRPr>
            </a:lvl7pPr>
            <a:lvl8pPr lvl="7" algn="ctr" rtl="0">
              <a:spcBef>
                <a:spcPts val="0"/>
              </a:spcBef>
              <a:spcAft>
                <a:spcPts val="0"/>
              </a:spcAft>
              <a:buClr>
                <a:schemeClr val="lt1"/>
              </a:buClr>
              <a:buSzPts val="3600"/>
              <a:buFont typeface="IBM Plex Sans SemiBold"/>
              <a:buNone/>
              <a:defRPr sz="3600">
                <a:solidFill>
                  <a:schemeClr val="lt1"/>
                </a:solidFill>
                <a:latin typeface="IBM Plex Sans SemiBold"/>
                <a:ea typeface="IBM Plex Sans SemiBold"/>
                <a:cs typeface="IBM Plex Sans SemiBold"/>
                <a:sym typeface="IBM Plex Sans SemiBold"/>
              </a:defRPr>
            </a:lvl8pPr>
            <a:lvl9pPr lvl="8" algn="ctr" rtl="0">
              <a:spcBef>
                <a:spcPts val="0"/>
              </a:spcBef>
              <a:spcAft>
                <a:spcPts val="0"/>
              </a:spcAft>
              <a:buClr>
                <a:schemeClr val="lt1"/>
              </a:buClr>
              <a:buSzPts val="3600"/>
              <a:buFont typeface="IBM Plex Sans SemiBold"/>
              <a:buNone/>
              <a:defRPr sz="3600">
                <a:solidFill>
                  <a:schemeClr val="lt1"/>
                </a:solidFill>
                <a:latin typeface="IBM Plex Sans SemiBold"/>
                <a:ea typeface="IBM Plex Sans SemiBold"/>
                <a:cs typeface="IBM Plex Sans SemiBold"/>
                <a:sym typeface="IBM Plex Sans SemiBo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Заголовок в одну строку">
  <p:cSld name="1_Title slide 5_2_1_2_1_2">
    <p:bg>
      <p:bgPr>
        <a:solidFill>
          <a:schemeClr val="lt1"/>
        </a:solidFill>
        <a:effectLst/>
      </p:bgPr>
    </p:bg>
    <p:spTree>
      <p:nvGrpSpPr>
        <p:cNvPr id="1" name="Shape 182"/>
        <p:cNvGrpSpPr/>
        <p:nvPr/>
      </p:nvGrpSpPr>
      <p:grpSpPr>
        <a:xfrm>
          <a:off x="0" y="0"/>
          <a:ext cx="0" cy="0"/>
          <a:chOff x="0" y="0"/>
          <a:chExt cx="0" cy="0"/>
        </a:xfrm>
      </p:grpSpPr>
      <p:sp>
        <p:nvSpPr>
          <p:cNvPr id="183" name="Google Shape;183;p35"/>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1pPr>
            <a:lvl2pPr lvl="1" rtl="0">
              <a:spcBef>
                <a:spcPts val="0"/>
              </a:spcBef>
              <a:spcAft>
                <a:spcPts val="0"/>
              </a:spcAft>
              <a:buSzPts val="1200"/>
              <a:buFont typeface="IBM Plex Sans"/>
              <a:buNone/>
              <a:defRPr sz="1200">
                <a:latin typeface="IBM Plex Sans"/>
                <a:ea typeface="IBM Plex Sans"/>
                <a:cs typeface="IBM Plex Sans"/>
                <a:sym typeface="IBM Plex Sans"/>
              </a:defRPr>
            </a:lvl2pPr>
            <a:lvl3pPr lvl="2" rtl="0">
              <a:spcBef>
                <a:spcPts val="0"/>
              </a:spcBef>
              <a:spcAft>
                <a:spcPts val="0"/>
              </a:spcAft>
              <a:buSzPts val="1200"/>
              <a:buFont typeface="IBM Plex Sans"/>
              <a:buNone/>
              <a:defRPr sz="1200">
                <a:latin typeface="IBM Plex Sans"/>
                <a:ea typeface="IBM Plex Sans"/>
                <a:cs typeface="IBM Plex Sans"/>
                <a:sym typeface="IBM Plex Sans"/>
              </a:defRPr>
            </a:lvl3pPr>
            <a:lvl4pPr lvl="3" rtl="0">
              <a:spcBef>
                <a:spcPts val="0"/>
              </a:spcBef>
              <a:spcAft>
                <a:spcPts val="0"/>
              </a:spcAft>
              <a:buSzPts val="1200"/>
              <a:buFont typeface="IBM Plex Sans"/>
              <a:buNone/>
              <a:defRPr sz="1200">
                <a:latin typeface="IBM Plex Sans"/>
                <a:ea typeface="IBM Plex Sans"/>
                <a:cs typeface="IBM Plex Sans"/>
                <a:sym typeface="IBM Plex Sans"/>
              </a:defRPr>
            </a:lvl4pPr>
            <a:lvl5pPr lvl="4" rtl="0">
              <a:spcBef>
                <a:spcPts val="0"/>
              </a:spcBef>
              <a:spcAft>
                <a:spcPts val="0"/>
              </a:spcAft>
              <a:buSzPts val="1200"/>
              <a:buFont typeface="IBM Plex Sans"/>
              <a:buNone/>
              <a:defRPr sz="1200">
                <a:latin typeface="IBM Plex Sans"/>
                <a:ea typeface="IBM Plex Sans"/>
                <a:cs typeface="IBM Plex Sans"/>
                <a:sym typeface="IBM Plex Sans"/>
              </a:defRPr>
            </a:lvl5pPr>
            <a:lvl6pPr lvl="5" rtl="0">
              <a:spcBef>
                <a:spcPts val="0"/>
              </a:spcBef>
              <a:spcAft>
                <a:spcPts val="0"/>
              </a:spcAft>
              <a:buSzPts val="1200"/>
              <a:buFont typeface="IBM Plex Sans"/>
              <a:buNone/>
              <a:defRPr sz="1200">
                <a:latin typeface="IBM Plex Sans"/>
                <a:ea typeface="IBM Plex Sans"/>
                <a:cs typeface="IBM Plex Sans"/>
                <a:sym typeface="IBM Plex Sans"/>
              </a:defRPr>
            </a:lvl6pPr>
            <a:lvl7pPr lvl="6" rtl="0">
              <a:spcBef>
                <a:spcPts val="0"/>
              </a:spcBef>
              <a:spcAft>
                <a:spcPts val="0"/>
              </a:spcAft>
              <a:buSzPts val="1200"/>
              <a:buFont typeface="IBM Plex Sans"/>
              <a:buNone/>
              <a:defRPr sz="1200">
                <a:latin typeface="IBM Plex Sans"/>
                <a:ea typeface="IBM Plex Sans"/>
                <a:cs typeface="IBM Plex Sans"/>
                <a:sym typeface="IBM Plex Sans"/>
              </a:defRPr>
            </a:lvl7pPr>
            <a:lvl8pPr lvl="7" rtl="0">
              <a:spcBef>
                <a:spcPts val="0"/>
              </a:spcBef>
              <a:spcAft>
                <a:spcPts val="0"/>
              </a:spcAft>
              <a:buSzPts val="1200"/>
              <a:buFont typeface="IBM Plex Sans"/>
              <a:buNone/>
              <a:defRPr sz="1200">
                <a:latin typeface="IBM Plex Sans"/>
                <a:ea typeface="IBM Plex Sans"/>
                <a:cs typeface="IBM Plex Sans"/>
                <a:sym typeface="IBM Plex Sans"/>
              </a:defRPr>
            </a:lvl8pPr>
            <a:lvl9pPr lvl="8" rtl="0">
              <a:spcBef>
                <a:spcPts val="0"/>
              </a:spcBef>
              <a:spcAft>
                <a:spcPts val="0"/>
              </a:spcAft>
              <a:buSzPts val="1200"/>
              <a:buFont typeface="IBM Plex Sans"/>
              <a:buNone/>
              <a:defRPr sz="1200">
                <a:latin typeface="IBM Plex Sans"/>
                <a:ea typeface="IBM Plex Sans"/>
                <a:cs typeface="IBM Plex Sans"/>
                <a:sym typeface="IBM Plex Sans"/>
              </a:defRPr>
            </a:lvl9pPr>
          </a:lstStyle>
          <a:p>
            <a:endParaRPr/>
          </a:p>
        </p:txBody>
      </p:sp>
      <p:sp>
        <p:nvSpPr>
          <p:cNvPr id="184" name="Google Shape;184;p35"/>
          <p:cNvSpPr txBox="1">
            <a:spLocks noGrp="1"/>
          </p:cNvSpPr>
          <p:nvPr>
            <p:ph type="title"/>
          </p:nvPr>
        </p:nvSpPr>
        <p:spPr>
          <a:xfrm>
            <a:off x="540000" y="720000"/>
            <a:ext cx="3855600" cy="3600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IBM Plex Sans SemiBold"/>
              <a:buNone/>
              <a:defRPr sz="1800">
                <a:latin typeface="IBM Plex Sans SemiBold"/>
                <a:ea typeface="IBM Plex Sans SemiBold"/>
                <a:cs typeface="IBM Plex Sans SemiBold"/>
                <a:sym typeface="IBM Plex Sans SemiBold"/>
              </a:defRPr>
            </a:lvl1pPr>
            <a:lvl2pPr lvl="1" rtl="0">
              <a:spcBef>
                <a:spcPts val="0"/>
              </a:spcBef>
              <a:spcAft>
                <a:spcPts val="0"/>
              </a:spcAft>
              <a:buSzPts val="2400"/>
              <a:buFont typeface="IBM Plex Sans SemiBold"/>
              <a:buNone/>
              <a:defRPr sz="2400">
                <a:latin typeface="IBM Plex Sans SemiBold"/>
                <a:ea typeface="IBM Plex Sans SemiBold"/>
                <a:cs typeface="IBM Plex Sans SemiBold"/>
                <a:sym typeface="IBM Plex Sans SemiBold"/>
              </a:defRPr>
            </a:lvl2pPr>
            <a:lvl3pPr lvl="2" rtl="0">
              <a:spcBef>
                <a:spcPts val="0"/>
              </a:spcBef>
              <a:spcAft>
                <a:spcPts val="0"/>
              </a:spcAft>
              <a:buSzPts val="2400"/>
              <a:buFont typeface="IBM Plex Sans SemiBold"/>
              <a:buNone/>
              <a:defRPr sz="2400">
                <a:latin typeface="IBM Plex Sans SemiBold"/>
                <a:ea typeface="IBM Plex Sans SemiBold"/>
                <a:cs typeface="IBM Plex Sans SemiBold"/>
                <a:sym typeface="IBM Plex Sans SemiBold"/>
              </a:defRPr>
            </a:lvl3pPr>
            <a:lvl4pPr lvl="3" rtl="0">
              <a:spcBef>
                <a:spcPts val="0"/>
              </a:spcBef>
              <a:spcAft>
                <a:spcPts val="0"/>
              </a:spcAft>
              <a:buSzPts val="2400"/>
              <a:buFont typeface="IBM Plex Sans SemiBold"/>
              <a:buNone/>
              <a:defRPr sz="2400">
                <a:latin typeface="IBM Plex Sans SemiBold"/>
                <a:ea typeface="IBM Plex Sans SemiBold"/>
                <a:cs typeface="IBM Plex Sans SemiBold"/>
                <a:sym typeface="IBM Plex Sans SemiBold"/>
              </a:defRPr>
            </a:lvl4pPr>
            <a:lvl5pPr lvl="4" rtl="0">
              <a:spcBef>
                <a:spcPts val="0"/>
              </a:spcBef>
              <a:spcAft>
                <a:spcPts val="0"/>
              </a:spcAft>
              <a:buSzPts val="2400"/>
              <a:buFont typeface="IBM Plex Sans SemiBold"/>
              <a:buNone/>
              <a:defRPr sz="2400">
                <a:latin typeface="IBM Plex Sans SemiBold"/>
                <a:ea typeface="IBM Plex Sans SemiBold"/>
                <a:cs typeface="IBM Plex Sans SemiBold"/>
                <a:sym typeface="IBM Plex Sans SemiBold"/>
              </a:defRPr>
            </a:lvl5pPr>
            <a:lvl6pPr lvl="5" rtl="0">
              <a:spcBef>
                <a:spcPts val="0"/>
              </a:spcBef>
              <a:spcAft>
                <a:spcPts val="0"/>
              </a:spcAft>
              <a:buSzPts val="2400"/>
              <a:buFont typeface="IBM Plex Sans SemiBold"/>
              <a:buNone/>
              <a:defRPr sz="2400">
                <a:latin typeface="IBM Plex Sans SemiBold"/>
                <a:ea typeface="IBM Plex Sans SemiBold"/>
                <a:cs typeface="IBM Plex Sans SemiBold"/>
                <a:sym typeface="IBM Plex Sans SemiBold"/>
              </a:defRPr>
            </a:lvl6pPr>
            <a:lvl7pPr lvl="6" rtl="0">
              <a:spcBef>
                <a:spcPts val="0"/>
              </a:spcBef>
              <a:spcAft>
                <a:spcPts val="0"/>
              </a:spcAft>
              <a:buSzPts val="2400"/>
              <a:buFont typeface="IBM Plex Sans SemiBold"/>
              <a:buNone/>
              <a:defRPr sz="2400">
                <a:latin typeface="IBM Plex Sans SemiBold"/>
                <a:ea typeface="IBM Plex Sans SemiBold"/>
                <a:cs typeface="IBM Plex Sans SemiBold"/>
                <a:sym typeface="IBM Plex Sans SemiBold"/>
              </a:defRPr>
            </a:lvl7pPr>
            <a:lvl8pPr lvl="7" rtl="0">
              <a:spcBef>
                <a:spcPts val="0"/>
              </a:spcBef>
              <a:spcAft>
                <a:spcPts val="0"/>
              </a:spcAft>
              <a:buSzPts val="2400"/>
              <a:buFont typeface="IBM Plex Sans SemiBold"/>
              <a:buNone/>
              <a:defRPr sz="2400">
                <a:latin typeface="IBM Plex Sans SemiBold"/>
                <a:ea typeface="IBM Plex Sans SemiBold"/>
                <a:cs typeface="IBM Plex Sans SemiBold"/>
                <a:sym typeface="IBM Plex Sans SemiBold"/>
              </a:defRPr>
            </a:lvl8pPr>
            <a:lvl9pPr lvl="8" rtl="0">
              <a:spcBef>
                <a:spcPts val="0"/>
              </a:spcBef>
              <a:spcAft>
                <a:spcPts val="0"/>
              </a:spcAft>
              <a:buSzPts val="2400"/>
              <a:buFont typeface="IBM Plex Sans SemiBold"/>
              <a:buNone/>
              <a:defRPr sz="2400">
                <a:latin typeface="IBM Plex Sans SemiBold"/>
                <a:ea typeface="IBM Plex Sans SemiBold"/>
                <a:cs typeface="IBM Plex Sans SemiBold"/>
                <a:sym typeface="IBM Plex Sans SemiBold"/>
              </a:defRPr>
            </a:lvl9pPr>
          </a:lstStyle>
          <a:p>
            <a:endParaRPr/>
          </a:p>
        </p:txBody>
      </p:sp>
      <p:sp>
        <p:nvSpPr>
          <p:cNvPr id="185" name="Google Shape;185;p35"/>
          <p:cNvSpPr txBox="1">
            <a:spLocks noGrp="1"/>
          </p:cNvSpPr>
          <p:nvPr>
            <p:ph type="subTitle" idx="2"/>
          </p:nvPr>
        </p:nvSpPr>
        <p:spPr>
          <a:xfrm>
            <a:off x="540000" y="1184400"/>
            <a:ext cx="3855600" cy="5112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400"/>
              <a:buFont typeface="IBM Plex Sans"/>
              <a:buNone/>
              <a:defRPr>
                <a:latin typeface="IBM Plex Sans"/>
                <a:ea typeface="IBM Plex Sans"/>
                <a:cs typeface="IBM Plex Sans"/>
                <a:sym typeface="IBM Plex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86" name="Google Shape;186;p35"/>
          <p:cNvPicPr preferRelativeResize="0"/>
          <p:nvPr/>
        </p:nvPicPr>
        <p:blipFill>
          <a:blip r:embed="rId2">
            <a:alphaModFix/>
          </a:blip>
          <a:stretch>
            <a:fill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4 Пустой слайд">
  <p:cSld name="1_Title slide 5_2_1_13">
    <p:bg>
      <p:bgPr>
        <a:solidFill>
          <a:schemeClr val="lt1"/>
        </a:solidFill>
        <a:effectLst/>
      </p:bgPr>
    </p:bg>
    <p:spTree>
      <p:nvGrpSpPr>
        <p:cNvPr id="1" name="Shape 189"/>
        <p:cNvGrpSpPr/>
        <p:nvPr/>
      </p:nvGrpSpPr>
      <p:grpSpPr>
        <a:xfrm>
          <a:off x="0" y="0"/>
          <a:ext cx="0" cy="0"/>
          <a:chOff x="0" y="0"/>
          <a:chExt cx="0" cy="0"/>
        </a:xfrm>
      </p:grpSpPr>
      <p:pic>
        <p:nvPicPr>
          <p:cNvPr id="190" name="Google Shape;190;p37"/>
          <p:cNvPicPr preferRelativeResize="0"/>
          <p:nvPr/>
        </p:nvPicPr>
        <p:blipFill>
          <a:blip r:embed="rId2">
            <a:alphaModFix/>
          </a:blip>
          <a:stretch>
            <a:fillRect/>
          </a:stretch>
        </p:blipFill>
        <p:spPr>
          <a:xfrm>
            <a:off x="8604000" y="4680000"/>
            <a:ext cx="291600" cy="291600"/>
          </a:xfrm>
          <a:prstGeom prst="rect">
            <a:avLst/>
          </a:prstGeom>
          <a:noFill/>
          <a:ln>
            <a:noFill/>
          </a:ln>
        </p:spPr>
      </p:pic>
      <p:sp>
        <p:nvSpPr>
          <p:cNvPr id="191" name="Google Shape;191;p37"/>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 Пустой слайд 2">
  <p:cSld name="1_Title slide 5_2_1_14">
    <p:bg>
      <p:bgPr>
        <a:solidFill>
          <a:schemeClr val="lt1"/>
        </a:solidFill>
        <a:effectLst/>
      </p:bgPr>
    </p:bg>
    <p:spTree>
      <p:nvGrpSpPr>
        <p:cNvPr id="1" name="Shape 192"/>
        <p:cNvGrpSpPr/>
        <p:nvPr/>
      </p:nvGrpSpPr>
      <p:grpSpPr>
        <a:xfrm>
          <a:off x="0" y="0"/>
          <a:ext cx="0" cy="0"/>
          <a:chOff x="0" y="0"/>
          <a:chExt cx="0" cy="0"/>
        </a:xfrm>
      </p:grpSpPr>
      <p:pic>
        <p:nvPicPr>
          <p:cNvPr id="193" name="Google Shape;193;p38"/>
          <p:cNvPicPr preferRelativeResize="0"/>
          <p:nvPr/>
        </p:nvPicPr>
        <p:blipFill>
          <a:blip r:embed="rId2">
            <a:alphaModFix/>
          </a:blip>
          <a:stretch>
            <a:fillRect/>
          </a:stretch>
        </p:blipFill>
        <p:spPr>
          <a:xfrm>
            <a:off x="8604000" y="4680000"/>
            <a:ext cx="291600" cy="291600"/>
          </a:xfrm>
          <a:prstGeom prst="rect">
            <a:avLst/>
          </a:prstGeom>
          <a:noFill/>
          <a:ln>
            <a:noFill/>
          </a:ln>
        </p:spPr>
      </p:pic>
      <p:sp>
        <p:nvSpPr>
          <p:cNvPr id="194" name="Google Shape;194;p38"/>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4 Пустой слайд 3">
  <p:cSld name="1_Title slide 5_2_1_15">
    <p:bg>
      <p:bgPr>
        <a:solidFill>
          <a:schemeClr val="lt1"/>
        </a:solidFill>
        <a:effectLst/>
      </p:bgPr>
    </p:bg>
    <p:spTree>
      <p:nvGrpSpPr>
        <p:cNvPr id="1" name="Shape 195"/>
        <p:cNvGrpSpPr/>
        <p:nvPr/>
      </p:nvGrpSpPr>
      <p:grpSpPr>
        <a:xfrm>
          <a:off x="0" y="0"/>
          <a:ext cx="0" cy="0"/>
          <a:chOff x="0" y="0"/>
          <a:chExt cx="0" cy="0"/>
        </a:xfrm>
      </p:grpSpPr>
      <p:pic>
        <p:nvPicPr>
          <p:cNvPr id="196" name="Google Shape;196;p39"/>
          <p:cNvPicPr preferRelativeResize="0"/>
          <p:nvPr/>
        </p:nvPicPr>
        <p:blipFill>
          <a:blip r:embed="rId2">
            <a:alphaModFix/>
          </a:blip>
          <a:stretch>
            <a:fillRect/>
          </a:stretch>
        </p:blipFill>
        <p:spPr>
          <a:xfrm>
            <a:off x="8604000" y="4680000"/>
            <a:ext cx="291600" cy="291600"/>
          </a:xfrm>
          <a:prstGeom prst="rect">
            <a:avLst/>
          </a:prstGeom>
          <a:noFill/>
          <a:ln>
            <a:noFill/>
          </a:ln>
        </p:spPr>
      </p:pic>
      <p:sp>
        <p:nvSpPr>
          <p:cNvPr id="197" name="Google Shape;197;p39"/>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_Отбивка &quot;вопросы?&quot;">
  <p:cSld name="6_Отбивка &quot;вопросы?&quot;">
    <p:bg>
      <p:bgPr>
        <a:solidFill>
          <a:srgbClr val="252525"/>
        </a:solidFill>
        <a:effectLst/>
      </p:bgPr>
    </p:bg>
    <p:spTree>
      <p:nvGrpSpPr>
        <p:cNvPr id="1" name="Shape 151"/>
        <p:cNvGrpSpPr/>
        <p:nvPr/>
      </p:nvGrpSpPr>
      <p:grpSpPr>
        <a:xfrm>
          <a:off x="0" y="0"/>
          <a:ext cx="0" cy="0"/>
          <a:chOff x="0" y="0"/>
          <a:chExt cx="0" cy="0"/>
        </a:xfrm>
      </p:grpSpPr>
      <p:pic>
        <p:nvPicPr>
          <p:cNvPr id="152" name="Google Shape;152;p29"/>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53" name="Google Shape;153;p29"/>
          <p:cNvPicPr preferRelativeResize="0"/>
          <p:nvPr/>
        </p:nvPicPr>
        <p:blipFill>
          <a:blip r:embed="rId3">
            <a:alphaModFix/>
          </a:blip>
          <a:stretch>
            <a:fillRect/>
          </a:stretch>
        </p:blipFill>
        <p:spPr>
          <a:xfrm>
            <a:off x="8604001" y="186600"/>
            <a:ext cx="291600" cy="291600"/>
          </a:xfrm>
          <a:prstGeom prst="rect">
            <a:avLst/>
          </a:prstGeom>
          <a:noFill/>
          <a:ln>
            <a:noFill/>
          </a:ln>
        </p:spPr>
      </p:pic>
    </p:spTree>
    <p:extLst>
      <p:ext uri="{BB962C8B-B14F-4D97-AF65-F5344CB8AC3E}">
        <p14:creationId xmlns:p14="http://schemas.microsoft.com/office/powerpoint/2010/main" val="626506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7" r:id="rId4"/>
    <p:sldLayoutId id="2147483671" r:id="rId5"/>
    <p:sldLayoutId id="2147483680" r:id="rId6"/>
    <p:sldLayoutId id="2147483682" r:id="rId7"/>
    <p:sldLayoutId id="2147483683" r:id="rId8"/>
    <p:sldLayoutId id="2147483684" r:id="rId9"/>
    <p:sldLayoutId id="214748368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5.xml"/><Relationship Id="rId1" Type="http://schemas.openxmlformats.org/officeDocument/2006/relationships/slideLayout" Target="../slideLayouts/slideLayout22.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6"/>
          <p:cNvSpPr txBox="1">
            <a:spLocks noGrp="1"/>
          </p:cNvSpPr>
          <p:nvPr>
            <p:ph type="title"/>
          </p:nvPr>
        </p:nvSpPr>
        <p:spPr>
          <a:xfrm>
            <a:off x="540000" y="1377722"/>
            <a:ext cx="3413164" cy="2552100"/>
          </a:xfrm>
          <a:prstGeom prst="rect">
            <a:avLst/>
          </a:prstGeom>
        </p:spPr>
        <p:txBody>
          <a:bodyPr spcFirstLastPara="1" wrap="square" lIns="0" tIns="0" rIns="0" bIns="0" anchor="b" anchorCtr="0">
            <a:noAutofit/>
          </a:bodyPr>
          <a:lstStyle/>
          <a:p>
            <a:pPr lvl="0"/>
            <a:r>
              <a:rPr lang="ru-RU" dirty="0"/>
              <a:t>Анализ процессов для выявления проблемных зон</a:t>
            </a:r>
            <a:endParaRPr dirty="0"/>
          </a:p>
        </p:txBody>
      </p:sp>
      <p:pic>
        <p:nvPicPr>
          <p:cNvPr id="240" name="Google Shape;240;p46"/>
          <p:cNvPicPr preferRelativeResize="0"/>
          <p:nvPr/>
        </p:nvPicPr>
        <p:blipFill>
          <a:blip r:embed="rId3">
            <a:alphaModFix/>
          </a:blip>
          <a:stretch>
            <a:fillRect/>
          </a:stretch>
        </p:blipFill>
        <p:spPr>
          <a:xfrm>
            <a:off x="4752000" y="925525"/>
            <a:ext cx="3903476" cy="329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40000" y="759429"/>
            <a:ext cx="5183467" cy="3856699"/>
          </a:xfrm>
          <a:prstGeom prst="rect">
            <a:avLst/>
          </a:prstGeom>
          <a:noFill/>
          <a:ln>
            <a:noFill/>
          </a:ln>
        </p:spPr>
        <p:txBody>
          <a:bodyPr spcFirstLastPara="1" wrap="square" lIns="0" tIns="85600" rIns="0" bIns="0" anchor="t" anchorCtr="0">
            <a:spAutoFit/>
          </a:bodyPr>
          <a:lstStyle/>
          <a:p>
            <a:pPr marL="410400" indent="-306600">
              <a:buClr>
                <a:srgbClr val="684AE0"/>
              </a:buClr>
              <a:buSzPts val="1200"/>
              <a:buFont typeface=".Apple Color Emoji UI"/>
              <a:buChar char="⚡"/>
            </a:pPr>
            <a:r>
              <a:rPr lang="ru-RU" dirty="0">
                <a:latin typeface="IBM Plex Sans SemiBold"/>
                <a:ea typeface="IBM Plex Sans SemiBold"/>
                <a:cs typeface="IBM Plex Sans SemiBold"/>
                <a:sym typeface="IBM Plex Sans SemiBold"/>
              </a:rPr>
              <a:t>Конкретный и измеримый результат необходим для понимания того, достигнута ли цель в результате оптимизации</a:t>
            </a:r>
            <a:br>
              <a:rPr lang="ru" dirty="0">
                <a:latin typeface="IBM Plex Sans SemiBold"/>
                <a:ea typeface="IBM Plex Sans SemiBold"/>
                <a:cs typeface="IBM Plex Sans SemiBold"/>
                <a:sym typeface="IBM Plex Sans SemiBold"/>
              </a:rPr>
            </a:br>
            <a:r>
              <a:rPr lang="ru-RU" dirty="0">
                <a:latin typeface="IBM Plex Sans"/>
                <a:ea typeface="IBM Plex Sans"/>
                <a:cs typeface="IBM Plex Sans"/>
                <a:sym typeface="IBM Plex Sans"/>
              </a:rPr>
              <a:t>При определении целей оптимизации того или иного бизнес-процесса можно применять один из методов постановки целей</a:t>
            </a:r>
            <a:br>
              <a:rPr lang="ru-RU" dirty="0">
                <a:latin typeface="IBM Plex Sans"/>
                <a:ea typeface="IBM Plex Sans"/>
                <a:cs typeface="IBM Plex Sans"/>
                <a:sym typeface="IBM Plex Sans"/>
              </a:rPr>
            </a:br>
            <a:endParaRPr lang="en-US" dirty="0">
              <a:latin typeface="IBM Plex Sans"/>
              <a:ea typeface="IBM Plex Sans"/>
              <a:cs typeface="IBM Plex Sans"/>
              <a:sym typeface="IBM Plex Sans"/>
            </a:endParaRPr>
          </a:p>
          <a:p>
            <a:pPr marL="103800">
              <a:buClr>
                <a:srgbClr val="684AE0"/>
              </a:buClr>
              <a:buSzPts val="1200"/>
            </a:pPr>
            <a:r>
              <a:rPr lang="en-US" b="1" i="1" u="sng" dirty="0">
                <a:latin typeface="IBM Plex Sans"/>
                <a:ea typeface="IBM Plex Sans"/>
                <a:cs typeface="IBM Plex Sans"/>
                <a:sym typeface="IBM Plex Sans"/>
              </a:rPr>
              <a:t>SMART(ER)</a:t>
            </a:r>
            <a:endParaRPr lang="ru-RU" b="1" i="1" u="sng" dirty="0">
              <a:latin typeface="IBM Plex Sans"/>
              <a:ea typeface="IBM Plex Sans"/>
              <a:cs typeface="IBM Plex Sans"/>
              <a:sym typeface="IBM Plex Sans"/>
            </a:endParaRPr>
          </a:p>
          <a:p>
            <a:pPr marL="103800">
              <a:buClr>
                <a:srgbClr val="684AE0"/>
              </a:buClr>
              <a:buSzPts val="1200"/>
            </a:pPr>
            <a:endParaRPr lang="ru-RU" i="1" dirty="0">
              <a:latin typeface="IBM Plex Sans"/>
              <a:ea typeface="IBM Plex Sans"/>
              <a:cs typeface="IBM Plex Sans"/>
              <a:sym typeface="IBM Plex Sans"/>
            </a:endParaRPr>
          </a:p>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S: Specific </a:t>
            </a:r>
            <a:r>
              <a:rPr lang="en-US" sz="1200" dirty="0">
                <a:latin typeface="IBM Plex Sans"/>
                <a:sym typeface="IBM Plex Sans"/>
              </a:rPr>
              <a:t>– </a:t>
            </a:r>
            <a:r>
              <a:rPr lang="ru-RU" sz="1200" dirty="0">
                <a:latin typeface="IBM Plex Sans"/>
                <a:sym typeface="IBM Plex Sans"/>
              </a:rPr>
              <a:t>Точная цель</a:t>
            </a:r>
          </a:p>
          <a:p>
            <a:pPr marL="410400" indent="-306600">
              <a:spcBef>
                <a:spcPts val="600"/>
              </a:spcBef>
              <a:buClr>
                <a:srgbClr val="684AE0"/>
              </a:buClr>
              <a:buSzPts val="1200"/>
              <a:buFont typeface="Zapf Dingbats"/>
              <a:buChar char="➜"/>
            </a:pPr>
            <a:r>
              <a:rPr lang="en-US" sz="1200" dirty="0">
                <a:latin typeface="IBM Plex Sans SemiBold"/>
                <a:ea typeface="IBM Plex Sans"/>
                <a:cs typeface="IBM Plex Sans SemiBold"/>
                <a:sym typeface="IBM Plex Sans"/>
              </a:rPr>
              <a:t>M: Measurable </a:t>
            </a:r>
            <a:r>
              <a:rPr lang="en-US" sz="1200" dirty="0">
                <a:latin typeface="IBM Plex Sans"/>
                <a:sym typeface="IBM Plex Sans"/>
              </a:rPr>
              <a:t>– </a:t>
            </a:r>
            <a:r>
              <a:rPr lang="ru-RU" sz="1200" dirty="0">
                <a:latin typeface="IBM Plex Sans"/>
                <a:sym typeface="IBM Plex Sans"/>
              </a:rPr>
              <a:t>Измеримая цель</a:t>
            </a:r>
          </a:p>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A: Achievable </a:t>
            </a:r>
            <a:r>
              <a:rPr lang="en-US" sz="1200" dirty="0">
                <a:latin typeface="IBM Plex Sans"/>
                <a:sym typeface="IBM Plex Sans"/>
              </a:rPr>
              <a:t>–</a:t>
            </a:r>
            <a:r>
              <a:rPr lang="ru-RU" sz="1200" dirty="0">
                <a:latin typeface="IBM Plex Sans"/>
                <a:sym typeface="IBM Plex Sans"/>
              </a:rPr>
              <a:t> Достижимая цель</a:t>
            </a:r>
          </a:p>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R: Relevant </a:t>
            </a:r>
            <a:r>
              <a:rPr lang="en-US" sz="1200" dirty="0">
                <a:latin typeface="IBM Plex Sans"/>
                <a:sym typeface="IBM Plex Sans"/>
              </a:rPr>
              <a:t>– </a:t>
            </a:r>
            <a:r>
              <a:rPr lang="ru-RU" sz="1200" dirty="0">
                <a:latin typeface="IBM Plex Sans"/>
                <a:sym typeface="IBM Plex Sans"/>
              </a:rPr>
              <a:t>Релевантная цель</a:t>
            </a:r>
          </a:p>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T: Time-bound </a:t>
            </a:r>
            <a:r>
              <a:rPr lang="en-US" sz="1200" dirty="0">
                <a:latin typeface="IBM Plex Sans"/>
                <a:sym typeface="IBM Plex Sans"/>
              </a:rPr>
              <a:t>– </a:t>
            </a:r>
            <a:r>
              <a:rPr lang="ru-RU" sz="1200" dirty="0">
                <a:latin typeface="IBM Plex Sans"/>
                <a:sym typeface="IBM Plex Sans"/>
              </a:rPr>
              <a:t>Ограниченная во времени цель</a:t>
            </a:r>
          </a:p>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E: Evaluated </a:t>
            </a:r>
            <a:r>
              <a:rPr lang="en-US" sz="1200" dirty="0">
                <a:latin typeface="IBM Plex Sans"/>
                <a:sym typeface="IBM Plex Sans"/>
              </a:rPr>
              <a:t>– </a:t>
            </a:r>
            <a:r>
              <a:rPr lang="ru-RU" sz="1200" dirty="0">
                <a:latin typeface="IBM Plex Sans"/>
                <a:sym typeface="IBM Plex Sans"/>
              </a:rPr>
              <a:t>Включает обратную связь</a:t>
            </a:r>
          </a:p>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R: Rewarded </a:t>
            </a:r>
            <a:r>
              <a:rPr lang="en-US" sz="1200" dirty="0">
                <a:latin typeface="IBM Plex Sans"/>
                <a:sym typeface="IBM Plex Sans"/>
              </a:rPr>
              <a:t>– </a:t>
            </a:r>
            <a:r>
              <a:rPr lang="ru-RU" sz="1200" dirty="0">
                <a:latin typeface="IBM Plex Sans"/>
                <a:sym typeface="IBM Plex Sans"/>
              </a:rPr>
              <a:t>Включает поощрение за достижение цели</a:t>
            </a:r>
            <a:endParaRPr lang="ru-RU" dirty="0">
              <a:latin typeface="IBM Plex Sans"/>
              <a:sym typeface="IBM Plex Sans"/>
            </a:endParaRP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SMART(ER)</a:t>
            </a:r>
            <a:endParaRPr lang="ru-RU" dirty="0"/>
          </a:p>
        </p:txBody>
      </p:sp>
    </p:spTree>
    <p:extLst>
      <p:ext uri="{BB962C8B-B14F-4D97-AF65-F5344CB8AC3E}">
        <p14:creationId xmlns:p14="http://schemas.microsoft.com/office/powerpoint/2010/main" val="3996354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39999" y="759429"/>
            <a:ext cx="5776133" cy="3887476"/>
          </a:xfrm>
          <a:prstGeom prst="rect">
            <a:avLst/>
          </a:prstGeom>
          <a:noFill/>
          <a:ln>
            <a:noFill/>
          </a:ln>
        </p:spPr>
        <p:txBody>
          <a:bodyPr spcFirstLastPara="1" wrap="square" lIns="0" tIns="85600" rIns="0" bIns="0" anchor="t" anchorCtr="0">
            <a:spAutoFit/>
          </a:bodyPr>
          <a:lstStyle/>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S: Specific </a:t>
            </a:r>
            <a:r>
              <a:rPr lang="en-US" sz="1200" dirty="0">
                <a:latin typeface="IBM Plex Sans"/>
                <a:sym typeface="IBM Plex Sans"/>
              </a:rPr>
              <a:t>– </a:t>
            </a:r>
            <a:r>
              <a:rPr lang="ru-RU" sz="1200" dirty="0">
                <a:latin typeface="IBM Plex Sans"/>
                <a:sym typeface="IBM Plex Sans"/>
              </a:rPr>
              <a:t>Точная цель</a:t>
            </a:r>
          </a:p>
          <a:p>
            <a:pPr marL="103800">
              <a:spcBef>
                <a:spcPts val="600"/>
              </a:spcBef>
              <a:buClr>
                <a:srgbClr val="684AE0"/>
              </a:buClr>
              <a:buSzPts val="1200"/>
            </a:pPr>
            <a:r>
              <a:rPr lang="ru-RU" sz="1200" dirty="0">
                <a:latin typeface="IBM Plex Sans"/>
                <a:sym typeface="IBM Plex Sans"/>
              </a:rPr>
              <a:t>Ваша цель должна быть ясной и конкретной, иначе вы не сможете сконцентрировать свои усилия или почувствовать истинную мотивацию для ее достижения. </a:t>
            </a:r>
          </a:p>
          <a:p>
            <a:pPr marL="103800">
              <a:spcBef>
                <a:spcPts val="600"/>
              </a:spcBef>
              <a:buClr>
                <a:srgbClr val="684AE0"/>
              </a:buClr>
              <a:buSzPts val="1200"/>
            </a:pPr>
            <a:r>
              <a:rPr lang="ru-RU" sz="1200" dirty="0">
                <a:latin typeface="IBM Plex Sans"/>
                <a:sym typeface="IBM Plex Sans"/>
              </a:rPr>
              <a:t>При составлении своей цели постарайтесь ответить на </a:t>
            </a:r>
            <a:r>
              <a:rPr lang="ru-RU" sz="1200" b="1" dirty="0">
                <a:latin typeface="IBM Plex Sans"/>
                <a:sym typeface="IBM Plex Sans"/>
              </a:rPr>
              <a:t>пять вопросов "</a:t>
            </a:r>
            <a:r>
              <a:rPr lang="en-US" sz="1200" b="1" dirty="0">
                <a:latin typeface="IBM Plex Sans"/>
                <a:sym typeface="IBM Plex Sans"/>
              </a:rPr>
              <a:t>W": </a:t>
            </a:r>
            <a:endParaRPr lang="ru-RU" sz="1200" b="1" dirty="0">
              <a:latin typeface="IBM Plex Sans"/>
              <a:sym typeface="IBM Plex Sans"/>
            </a:endParaRPr>
          </a:p>
          <a:p>
            <a:pPr marL="332400" indent="-228600">
              <a:spcBef>
                <a:spcPts val="600"/>
              </a:spcBef>
              <a:buClr>
                <a:srgbClr val="684AE0"/>
              </a:buClr>
              <a:buSzPts val="1200"/>
              <a:buFont typeface="+mj-lt"/>
              <a:buAutoNum type="arabicPeriod"/>
            </a:pPr>
            <a:r>
              <a:rPr lang="ru-RU" sz="1200" dirty="0">
                <a:latin typeface="IBM Plex Sans"/>
                <a:sym typeface="IBM Plex Sans"/>
              </a:rPr>
              <a:t>Чего (</a:t>
            </a:r>
            <a:r>
              <a:rPr lang="en-US" sz="1200" dirty="0">
                <a:latin typeface="IBM Plex Sans"/>
                <a:sym typeface="IBM Plex Sans"/>
              </a:rPr>
              <a:t>What) </a:t>
            </a:r>
            <a:r>
              <a:rPr lang="ru-RU" sz="1200" dirty="0">
                <a:latin typeface="IBM Plex Sans"/>
                <a:sym typeface="IBM Plex Sans"/>
              </a:rPr>
              <a:t>я хочу достичь?</a:t>
            </a:r>
          </a:p>
          <a:p>
            <a:pPr marL="332400" indent="-228600">
              <a:spcBef>
                <a:spcPts val="600"/>
              </a:spcBef>
              <a:buClr>
                <a:srgbClr val="684AE0"/>
              </a:buClr>
              <a:buSzPts val="1200"/>
              <a:buFont typeface="+mj-lt"/>
              <a:buAutoNum type="arabicPeriod"/>
            </a:pPr>
            <a:r>
              <a:rPr lang="ru-RU" sz="1200" dirty="0">
                <a:latin typeface="IBM Plex Sans"/>
                <a:sym typeface="IBM Plex Sans"/>
              </a:rPr>
              <a:t>Почему (</a:t>
            </a:r>
            <a:r>
              <a:rPr lang="en-US" sz="1200" dirty="0">
                <a:latin typeface="IBM Plex Sans"/>
                <a:sym typeface="IBM Plex Sans"/>
              </a:rPr>
              <a:t>Why) </a:t>
            </a:r>
            <a:r>
              <a:rPr lang="ru-RU" sz="1200" dirty="0">
                <a:latin typeface="IBM Plex Sans"/>
                <a:sym typeface="IBM Plex Sans"/>
              </a:rPr>
              <a:t>эта цель важна?</a:t>
            </a:r>
          </a:p>
          <a:p>
            <a:pPr marL="332400" indent="-228600">
              <a:spcBef>
                <a:spcPts val="600"/>
              </a:spcBef>
              <a:buClr>
                <a:srgbClr val="684AE0"/>
              </a:buClr>
              <a:buSzPts val="1200"/>
              <a:buFont typeface="+mj-lt"/>
              <a:buAutoNum type="arabicPeriod"/>
            </a:pPr>
            <a:r>
              <a:rPr lang="ru-RU" sz="1200" dirty="0">
                <a:latin typeface="IBM Plex Sans"/>
                <a:sym typeface="IBM Plex Sans"/>
              </a:rPr>
              <a:t>Кто (</a:t>
            </a:r>
            <a:r>
              <a:rPr lang="en-US" sz="1200" dirty="0">
                <a:latin typeface="IBM Plex Sans"/>
                <a:sym typeface="IBM Plex Sans"/>
              </a:rPr>
              <a:t>Who) </a:t>
            </a:r>
            <a:r>
              <a:rPr lang="ru-RU" sz="1200" dirty="0">
                <a:latin typeface="IBM Plex Sans"/>
                <a:sym typeface="IBM Plex Sans"/>
              </a:rPr>
              <a:t>в этом замешан?</a:t>
            </a:r>
          </a:p>
          <a:p>
            <a:pPr marL="332400" indent="-228600">
              <a:spcBef>
                <a:spcPts val="600"/>
              </a:spcBef>
              <a:buClr>
                <a:srgbClr val="684AE0"/>
              </a:buClr>
              <a:buSzPts val="1200"/>
              <a:buFont typeface="+mj-lt"/>
              <a:buAutoNum type="arabicPeriod"/>
            </a:pPr>
            <a:r>
              <a:rPr lang="ru-RU" sz="1200" dirty="0">
                <a:latin typeface="IBM Plex Sans"/>
                <a:sym typeface="IBM Plex Sans"/>
              </a:rPr>
              <a:t>Где (</a:t>
            </a:r>
            <a:r>
              <a:rPr lang="en-US" sz="1200" dirty="0">
                <a:latin typeface="IBM Plex Sans"/>
                <a:sym typeface="IBM Plex Sans"/>
              </a:rPr>
              <a:t>Where) </a:t>
            </a:r>
            <a:r>
              <a:rPr lang="ru-RU" sz="1200" dirty="0">
                <a:latin typeface="IBM Plex Sans"/>
                <a:sym typeface="IBM Plex Sans"/>
              </a:rPr>
              <a:t>он находится?</a:t>
            </a:r>
          </a:p>
          <a:p>
            <a:pPr marL="332400" indent="-228600">
              <a:spcBef>
                <a:spcPts val="600"/>
              </a:spcBef>
              <a:buClr>
                <a:srgbClr val="684AE0"/>
              </a:buClr>
              <a:buSzPts val="1200"/>
              <a:buFont typeface="+mj-lt"/>
              <a:buAutoNum type="arabicPeriod"/>
            </a:pPr>
            <a:r>
              <a:rPr lang="ru-RU" sz="1200" dirty="0">
                <a:latin typeface="IBM Plex Sans"/>
                <a:sym typeface="IBM Plex Sans"/>
              </a:rPr>
              <a:t>Какие (</a:t>
            </a:r>
            <a:r>
              <a:rPr lang="en-US" sz="1200" dirty="0">
                <a:latin typeface="IBM Plex Sans"/>
                <a:sym typeface="IBM Plex Sans"/>
              </a:rPr>
              <a:t>What) </a:t>
            </a:r>
            <a:r>
              <a:rPr lang="ru-RU" sz="1200" dirty="0">
                <a:latin typeface="IBM Plex Sans"/>
                <a:sym typeface="IBM Plex Sans"/>
              </a:rPr>
              <a:t>ресурсы или ограничения задействованы?</a:t>
            </a:r>
          </a:p>
          <a:p>
            <a:pPr marL="103800">
              <a:spcBef>
                <a:spcPts val="600"/>
              </a:spcBef>
              <a:buClr>
                <a:srgbClr val="684AE0"/>
              </a:buClr>
              <a:buSzPts val="1200"/>
            </a:pPr>
            <a:endParaRPr lang="ru-RU" sz="1200" dirty="0">
              <a:latin typeface="IBM Plex Sans"/>
              <a:sym typeface="IBM Plex Sans"/>
            </a:endParaRPr>
          </a:p>
          <a:p>
            <a:pPr marL="103800">
              <a:spcBef>
                <a:spcPts val="600"/>
              </a:spcBef>
              <a:buClr>
                <a:srgbClr val="684AE0"/>
              </a:buClr>
              <a:buSzPts val="1200"/>
            </a:pPr>
            <a:r>
              <a:rPr lang="ru-RU" sz="1000" b="1" i="1" dirty="0">
                <a:latin typeface="IBM Plex Sans"/>
                <a:sym typeface="IBM Plex Sans"/>
              </a:rPr>
              <a:t>Пример:</a:t>
            </a:r>
          </a:p>
          <a:p>
            <a:pPr marL="103800">
              <a:spcBef>
                <a:spcPts val="600"/>
              </a:spcBef>
              <a:buClr>
                <a:srgbClr val="684AE0"/>
              </a:buClr>
              <a:buSzPts val="1200"/>
            </a:pPr>
            <a:r>
              <a:rPr lang="ru-RU" sz="1000" i="1" dirty="0">
                <a:latin typeface="IBM Plex Sans"/>
                <a:sym typeface="IBM Plex Sans"/>
              </a:rPr>
              <a:t>Представьте, что вы в настоящее время занимаетесь маркетингом и хотели бы стать руководителем отдела маркетинга. </a:t>
            </a:r>
            <a:r>
              <a:rPr lang="ru-RU" sz="1000" i="1" u="sng" dirty="0">
                <a:latin typeface="IBM Plex Sans"/>
                <a:sym typeface="IBM Plex Sans"/>
              </a:rPr>
              <a:t>Конкретная цель может быть такой</a:t>
            </a:r>
            <a:r>
              <a:rPr lang="ru-RU" sz="1000" i="1" dirty="0">
                <a:latin typeface="IBM Plex Sans"/>
                <a:sym typeface="IBM Plex Sans"/>
              </a:rPr>
              <a:t>: </a:t>
            </a:r>
            <a:br>
              <a:rPr lang="ru-RU" sz="1000" i="1" dirty="0">
                <a:latin typeface="IBM Plex Sans"/>
                <a:sym typeface="IBM Plex Sans"/>
              </a:rPr>
            </a:br>
            <a:r>
              <a:rPr lang="ru-RU" sz="1000" i="1" dirty="0">
                <a:latin typeface="IBM Plex Sans"/>
                <a:sym typeface="IBM Plex Sans"/>
              </a:rPr>
              <a:t>«Я хочу получить навыки и опыт, необходимые для того, чтобы стать руководителем отдела маркетинга в моей организации, чтобы я мог построить свою карьеру и возглавить успешную команду» </a:t>
            </a: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SMART(ER)</a:t>
            </a:r>
            <a:endParaRPr lang="ru-RU" dirty="0"/>
          </a:p>
        </p:txBody>
      </p:sp>
    </p:spTree>
    <p:extLst>
      <p:ext uri="{BB962C8B-B14F-4D97-AF65-F5344CB8AC3E}">
        <p14:creationId xmlns:p14="http://schemas.microsoft.com/office/powerpoint/2010/main" val="72595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39999" y="759429"/>
            <a:ext cx="5776133" cy="2979536"/>
          </a:xfrm>
          <a:prstGeom prst="rect">
            <a:avLst/>
          </a:prstGeom>
          <a:noFill/>
          <a:ln>
            <a:noFill/>
          </a:ln>
        </p:spPr>
        <p:txBody>
          <a:bodyPr spcFirstLastPara="1" wrap="square" lIns="0" tIns="85600" rIns="0" bIns="0" anchor="t" anchorCtr="0">
            <a:spAutoFit/>
          </a:bodyPr>
          <a:lstStyle/>
          <a:p>
            <a:pPr marL="410400" indent="-306600">
              <a:spcBef>
                <a:spcPts val="600"/>
              </a:spcBef>
              <a:buClr>
                <a:srgbClr val="684AE0"/>
              </a:buClr>
              <a:buSzPts val="1200"/>
              <a:buFont typeface="Zapf Dingbats"/>
              <a:buChar char="➜"/>
            </a:pPr>
            <a:r>
              <a:rPr lang="en-US" sz="1200" dirty="0">
                <a:latin typeface="IBM Plex Sans SemiBold"/>
                <a:ea typeface="IBM Plex Sans"/>
                <a:cs typeface="IBM Plex Sans SemiBold"/>
                <a:sym typeface="IBM Plex Sans"/>
              </a:rPr>
              <a:t>M: Measurable </a:t>
            </a:r>
            <a:r>
              <a:rPr lang="en-US" sz="1200" dirty="0">
                <a:latin typeface="IBM Plex Sans"/>
                <a:sym typeface="IBM Plex Sans"/>
              </a:rPr>
              <a:t>– </a:t>
            </a:r>
            <a:r>
              <a:rPr lang="ru-RU" sz="1200" dirty="0">
                <a:latin typeface="IBM Plex Sans"/>
                <a:sym typeface="IBM Plex Sans"/>
              </a:rPr>
              <a:t>Измеримая цель</a:t>
            </a:r>
          </a:p>
          <a:p>
            <a:pPr marL="103800">
              <a:spcBef>
                <a:spcPts val="600"/>
              </a:spcBef>
              <a:buClr>
                <a:srgbClr val="684AE0"/>
              </a:buClr>
              <a:buSzPts val="1200"/>
            </a:pPr>
            <a:r>
              <a:rPr lang="ru-RU" sz="1200" dirty="0">
                <a:latin typeface="IBM Plex Sans"/>
                <a:sym typeface="IBM Plex Sans"/>
              </a:rPr>
              <a:t>Важно иметь измеримые цели, чтобы вы могли отслеживать свой прогресс и оставаться мотивированными. Оценка прогресса помогает вам оставаться сосредоточенным, соблюдать установленные сроки и чувствовать приближение к достижению своей цели.</a:t>
            </a:r>
          </a:p>
          <a:p>
            <a:pPr marL="103800">
              <a:spcBef>
                <a:spcPts val="600"/>
              </a:spcBef>
              <a:buClr>
                <a:srgbClr val="684AE0"/>
              </a:buClr>
              <a:buSzPts val="1200"/>
            </a:pPr>
            <a:r>
              <a:rPr lang="ru-RU" sz="1200" b="1" dirty="0">
                <a:latin typeface="IBM Plex Sans"/>
                <a:sym typeface="IBM Plex Sans"/>
              </a:rPr>
              <a:t>Измеримая цель должна охватывать вопросы:</a:t>
            </a:r>
          </a:p>
          <a:p>
            <a:pPr marL="332400" indent="-228600">
              <a:spcBef>
                <a:spcPts val="600"/>
              </a:spcBef>
              <a:buClr>
                <a:srgbClr val="684AE0"/>
              </a:buClr>
              <a:buSzPts val="1200"/>
              <a:buFont typeface="+mj-lt"/>
              <a:buAutoNum type="arabicPeriod"/>
            </a:pPr>
            <a:r>
              <a:rPr lang="ru-RU" sz="1200" dirty="0">
                <a:latin typeface="IBM Plex Sans"/>
                <a:sym typeface="IBM Plex Sans"/>
              </a:rPr>
              <a:t>Можно ли посчитать результат? Оценить?</a:t>
            </a:r>
          </a:p>
          <a:p>
            <a:pPr marL="332400" indent="-228600">
              <a:spcBef>
                <a:spcPts val="600"/>
              </a:spcBef>
              <a:buClr>
                <a:srgbClr val="684AE0"/>
              </a:buClr>
              <a:buSzPts val="1200"/>
              <a:buFont typeface="+mj-lt"/>
              <a:buAutoNum type="arabicPeriod"/>
            </a:pPr>
            <a:r>
              <a:rPr lang="ru-RU" sz="1200" dirty="0">
                <a:latin typeface="IBM Plex Sans"/>
                <a:sym typeface="IBM Plex Sans"/>
              </a:rPr>
              <a:t>Как я узнаю, что цель достигнута?</a:t>
            </a:r>
          </a:p>
          <a:p>
            <a:pPr marL="103800">
              <a:spcBef>
                <a:spcPts val="600"/>
              </a:spcBef>
              <a:buClr>
                <a:srgbClr val="684AE0"/>
              </a:buClr>
              <a:buSzPts val="1200"/>
            </a:pPr>
            <a:endParaRPr lang="ru-RU" sz="1200" dirty="0">
              <a:latin typeface="IBM Plex Sans"/>
              <a:sym typeface="IBM Plex Sans"/>
            </a:endParaRPr>
          </a:p>
          <a:p>
            <a:pPr marL="103800">
              <a:spcBef>
                <a:spcPts val="600"/>
              </a:spcBef>
              <a:buClr>
                <a:srgbClr val="684AE0"/>
              </a:buClr>
              <a:buSzPts val="1200"/>
            </a:pPr>
            <a:r>
              <a:rPr lang="ru-RU" sz="1000" b="1" i="1" dirty="0">
                <a:latin typeface="IBM Plex Sans"/>
                <a:sym typeface="IBM Plex Sans"/>
              </a:rPr>
              <a:t>Пример:</a:t>
            </a:r>
          </a:p>
          <a:p>
            <a:pPr marL="103800">
              <a:spcBef>
                <a:spcPts val="600"/>
              </a:spcBef>
              <a:buClr>
                <a:srgbClr val="684AE0"/>
              </a:buClr>
              <a:buSzPts val="1200"/>
            </a:pPr>
            <a:r>
              <a:rPr lang="ru-RU" sz="1000" i="1" dirty="0">
                <a:latin typeface="IBM Plex Sans"/>
                <a:sym typeface="IBM Plex Sans"/>
              </a:rPr>
              <a:t>Вы можете измерить свою цель приобретения навыков, необходимых для того, чтобы стать руководителем отдела маркетинга, определив, что вы пройдете необходимые курсы обучения и приобретете соответствующий опыт в течение пяти лет.</a:t>
            </a: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SMART(ER)</a:t>
            </a:r>
            <a:endParaRPr lang="ru-RU" dirty="0"/>
          </a:p>
        </p:txBody>
      </p:sp>
    </p:spTree>
    <p:extLst>
      <p:ext uri="{BB962C8B-B14F-4D97-AF65-F5344CB8AC3E}">
        <p14:creationId xmlns:p14="http://schemas.microsoft.com/office/powerpoint/2010/main" val="383476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39999" y="759429"/>
            <a:ext cx="5776133" cy="3133424"/>
          </a:xfrm>
          <a:prstGeom prst="rect">
            <a:avLst/>
          </a:prstGeom>
          <a:noFill/>
          <a:ln>
            <a:noFill/>
          </a:ln>
        </p:spPr>
        <p:txBody>
          <a:bodyPr spcFirstLastPara="1" wrap="square" lIns="0" tIns="85600" rIns="0" bIns="0" anchor="t" anchorCtr="0">
            <a:spAutoFit/>
          </a:bodyPr>
          <a:lstStyle/>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A: Achievable </a:t>
            </a:r>
            <a:r>
              <a:rPr lang="en-US" sz="1200" dirty="0">
                <a:latin typeface="IBM Plex Sans"/>
                <a:sym typeface="IBM Plex Sans"/>
              </a:rPr>
              <a:t>–</a:t>
            </a:r>
            <a:r>
              <a:rPr lang="ru-RU" sz="1200" dirty="0">
                <a:latin typeface="IBM Plex Sans"/>
                <a:sym typeface="IBM Plex Sans"/>
              </a:rPr>
              <a:t> Достижимая цель</a:t>
            </a:r>
          </a:p>
          <a:p>
            <a:pPr marL="103800">
              <a:spcBef>
                <a:spcPts val="600"/>
              </a:spcBef>
              <a:buClr>
                <a:srgbClr val="684AE0"/>
              </a:buClr>
              <a:buSzPts val="1200"/>
            </a:pPr>
            <a:r>
              <a:rPr lang="ru-RU" sz="1200" dirty="0">
                <a:latin typeface="IBM Plex Sans"/>
                <a:sym typeface="IBM Plex Sans"/>
              </a:rPr>
              <a:t>Ваша цель также должна быть реалистичной и достижимой. Когда вы ставите перед собой достижимую цель, вы можете определить ранее упущенные возможности или ресурсы, которые могут приблизить вас к ней.</a:t>
            </a:r>
          </a:p>
          <a:p>
            <a:pPr marL="103800">
              <a:spcBef>
                <a:spcPts val="600"/>
              </a:spcBef>
              <a:buClr>
                <a:srgbClr val="684AE0"/>
              </a:buClr>
              <a:buSzPts val="1200"/>
            </a:pPr>
            <a:r>
              <a:rPr lang="ru-RU" sz="1200" b="1" dirty="0">
                <a:latin typeface="IBM Plex Sans"/>
                <a:sym typeface="IBM Plex Sans"/>
              </a:rPr>
              <a:t>Достижимая цель должна охватывать вопросы:</a:t>
            </a:r>
          </a:p>
          <a:p>
            <a:pPr marL="332400" indent="-228600">
              <a:spcBef>
                <a:spcPts val="600"/>
              </a:spcBef>
              <a:buClr>
                <a:srgbClr val="684AE0"/>
              </a:buClr>
              <a:buSzPts val="1200"/>
              <a:buFont typeface="+mj-lt"/>
              <a:buAutoNum type="arabicPeriod"/>
            </a:pPr>
            <a:r>
              <a:rPr lang="ru-RU" sz="1200" dirty="0">
                <a:latin typeface="IBM Plex Sans"/>
                <a:sym typeface="IBM Plex Sans"/>
              </a:rPr>
              <a:t>Как я могу достичь этой цели?</a:t>
            </a:r>
          </a:p>
          <a:p>
            <a:pPr marL="332400" indent="-228600">
              <a:spcBef>
                <a:spcPts val="600"/>
              </a:spcBef>
              <a:buClr>
                <a:srgbClr val="684AE0"/>
              </a:buClr>
              <a:buSzPts val="1200"/>
              <a:buFont typeface="+mj-lt"/>
              <a:buAutoNum type="arabicPeriod"/>
            </a:pPr>
            <a:r>
              <a:rPr lang="ru-RU" sz="1200" dirty="0">
                <a:latin typeface="IBM Plex Sans"/>
                <a:sym typeface="IBM Plex Sans"/>
              </a:rPr>
              <a:t>Насколько реалистична цель? Этот вопрос должен быть основан на ограничениях, таких как финансовые показатели / доход и т. д.</a:t>
            </a:r>
          </a:p>
          <a:p>
            <a:pPr marL="103800">
              <a:spcBef>
                <a:spcPts val="600"/>
              </a:spcBef>
              <a:buClr>
                <a:srgbClr val="684AE0"/>
              </a:buClr>
              <a:buSzPts val="1200"/>
            </a:pPr>
            <a:endParaRPr lang="ru-RU" sz="1200" dirty="0">
              <a:latin typeface="IBM Plex Sans"/>
              <a:sym typeface="IBM Plex Sans"/>
            </a:endParaRPr>
          </a:p>
          <a:p>
            <a:pPr marL="103800">
              <a:spcBef>
                <a:spcPts val="600"/>
              </a:spcBef>
              <a:buClr>
                <a:srgbClr val="684AE0"/>
              </a:buClr>
              <a:buSzPts val="1200"/>
            </a:pPr>
            <a:r>
              <a:rPr lang="ru-RU" sz="1000" b="1" i="1" dirty="0">
                <a:latin typeface="IBM Plex Sans"/>
                <a:sym typeface="IBM Plex Sans"/>
              </a:rPr>
              <a:t>Пример:</a:t>
            </a:r>
          </a:p>
          <a:p>
            <a:pPr marL="103800">
              <a:spcBef>
                <a:spcPts val="600"/>
              </a:spcBef>
              <a:buClr>
                <a:srgbClr val="684AE0"/>
              </a:buClr>
              <a:buSzPts val="1200"/>
            </a:pPr>
            <a:r>
              <a:rPr lang="ru-RU" sz="1000" i="1" dirty="0">
                <a:latin typeface="IBM Plex Sans"/>
                <a:sym typeface="IBM Plex Sans"/>
              </a:rPr>
              <a:t>Возможно, вам придется спросить себя, является ли развитие навыков, необходимых для того, чтобы стать главой отдела маркетинга, реалистичным, основанным на вашем существующем опыте и квалификации. Например, есть ли у вас время, чтобы эффективно пройти необходимое обучение? Есть ли у вас необходимые ресурсы? Вы можете себе это позволить?</a:t>
            </a: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SMART(ER)</a:t>
            </a:r>
            <a:endParaRPr lang="ru-RU" dirty="0"/>
          </a:p>
        </p:txBody>
      </p:sp>
    </p:spTree>
    <p:extLst>
      <p:ext uri="{BB962C8B-B14F-4D97-AF65-F5344CB8AC3E}">
        <p14:creationId xmlns:p14="http://schemas.microsoft.com/office/powerpoint/2010/main" val="305027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39999" y="759429"/>
            <a:ext cx="5776133" cy="3918254"/>
          </a:xfrm>
          <a:prstGeom prst="rect">
            <a:avLst/>
          </a:prstGeom>
          <a:noFill/>
          <a:ln>
            <a:noFill/>
          </a:ln>
        </p:spPr>
        <p:txBody>
          <a:bodyPr spcFirstLastPara="1" wrap="square" lIns="0" tIns="85600" rIns="0" bIns="0" anchor="t" anchorCtr="0">
            <a:spAutoFit/>
          </a:bodyPr>
          <a:lstStyle/>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R: Relevant </a:t>
            </a:r>
            <a:r>
              <a:rPr lang="en-US" sz="1200" dirty="0">
                <a:latin typeface="IBM Plex Sans"/>
                <a:sym typeface="IBM Plex Sans"/>
              </a:rPr>
              <a:t>– </a:t>
            </a:r>
            <a:r>
              <a:rPr lang="ru-RU" sz="1200" dirty="0">
                <a:latin typeface="IBM Plex Sans"/>
                <a:sym typeface="IBM Plex Sans"/>
              </a:rPr>
              <a:t>Релевантная цель</a:t>
            </a:r>
          </a:p>
          <a:p>
            <a:pPr marL="103800">
              <a:spcBef>
                <a:spcPts val="600"/>
              </a:spcBef>
              <a:buClr>
                <a:srgbClr val="684AE0"/>
              </a:buClr>
              <a:buSzPts val="1200"/>
            </a:pPr>
            <a:r>
              <a:rPr lang="ru-RU" sz="1200" dirty="0">
                <a:latin typeface="IBM Plex Sans"/>
                <a:sym typeface="IBM Plex Sans"/>
              </a:rPr>
              <a:t>Этот шаг заключается в том, чтобы убедиться, что ваша цель важна для вас, либо для оптимизации бизнес-процесса и что она также согласуется с другими релевантными целями. </a:t>
            </a:r>
          </a:p>
          <a:p>
            <a:pPr marL="103800">
              <a:spcBef>
                <a:spcPts val="600"/>
              </a:spcBef>
              <a:buClr>
                <a:srgbClr val="684AE0"/>
              </a:buClr>
              <a:buSzPts val="1200"/>
            </a:pPr>
            <a:r>
              <a:rPr lang="ru-RU" sz="1200" b="1" dirty="0">
                <a:latin typeface="IBM Plex Sans"/>
                <a:sym typeface="IBM Plex Sans"/>
              </a:rPr>
              <a:t>Для релевантной цели ответы на следующие вопросы должны быть «утвердительными»:</a:t>
            </a:r>
          </a:p>
          <a:p>
            <a:pPr marL="332400" indent="-228600">
              <a:spcBef>
                <a:spcPts val="600"/>
              </a:spcBef>
              <a:buClr>
                <a:srgbClr val="684AE0"/>
              </a:buClr>
              <a:buSzPts val="1200"/>
              <a:buFont typeface="+mj-lt"/>
              <a:buAutoNum type="arabicPeriod"/>
            </a:pPr>
            <a:r>
              <a:rPr lang="ru-RU" sz="1200" dirty="0">
                <a:latin typeface="IBM Plex Sans"/>
                <a:sym typeface="IBM Plex Sans"/>
              </a:rPr>
              <a:t>Кажется ли это стоящим?</a:t>
            </a:r>
          </a:p>
          <a:p>
            <a:pPr marL="332400" indent="-228600">
              <a:spcBef>
                <a:spcPts val="600"/>
              </a:spcBef>
              <a:buClr>
                <a:srgbClr val="684AE0"/>
              </a:buClr>
              <a:buSzPts val="1200"/>
              <a:buFont typeface="+mj-lt"/>
              <a:buAutoNum type="arabicPeriod"/>
            </a:pPr>
            <a:r>
              <a:rPr lang="ru-RU" sz="1200" dirty="0">
                <a:latin typeface="IBM Plex Sans"/>
                <a:sym typeface="IBM Plex Sans"/>
              </a:rPr>
              <a:t>Сейчас подходящее время?</a:t>
            </a:r>
          </a:p>
          <a:p>
            <a:pPr marL="332400" indent="-228600">
              <a:spcBef>
                <a:spcPts val="600"/>
              </a:spcBef>
              <a:buClr>
                <a:srgbClr val="684AE0"/>
              </a:buClr>
              <a:buSzPts val="1200"/>
              <a:buFont typeface="+mj-lt"/>
              <a:buAutoNum type="arabicPeriod"/>
            </a:pPr>
            <a:r>
              <a:rPr lang="ru-RU" sz="1200" dirty="0">
                <a:latin typeface="IBM Plex Sans"/>
                <a:sym typeface="IBM Plex Sans"/>
              </a:rPr>
              <a:t>Соответствует ли это прочим усилиям / потребностям?</a:t>
            </a:r>
          </a:p>
          <a:p>
            <a:pPr marL="332400" indent="-228600">
              <a:spcBef>
                <a:spcPts val="600"/>
              </a:spcBef>
              <a:buClr>
                <a:srgbClr val="684AE0"/>
              </a:buClr>
              <a:buSzPts val="1200"/>
              <a:buFont typeface="+mj-lt"/>
              <a:buAutoNum type="arabicPeriod"/>
            </a:pPr>
            <a:r>
              <a:rPr lang="ru-RU" sz="1200" dirty="0">
                <a:latin typeface="IBM Plex Sans"/>
                <a:sym typeface="IBM Plex Sans"/>
              </a:rPr>
              <a:t>Правильно ли я поступаю, чтобы достичь этой цели?</a:t>
            </a:r>
          </a:p>
          <a:p>
            <a:pPr marL="332400" indent="-228600">
              <a:spcBef>
                <a:spcPts val="600"/>
              </a:spcBef>
              <a:buClr>
                <a:srgbClr val="684AE0"/>
              </a:buClr>
              <a:buSzPts val="1200"/>
              <a:buFont typeface="+mj-lt"/>
              <a:buAutoNum type="arabicPeriod"/>
            </a:pPr>
            <a:r>
              <a:rPr lang="ru-RU" sz="1200" dirty="0">
                <a:latin typeface="IBM Plex Sans"/>
                <a:sym typeface="IBM Plex Sans"/>
              </a:rPr>
              <a:t>Применима ли цель в современных социально-экономических условиях?</a:t>
            </a:r>
          </a:p>
          <a:p>
            <a:pPr marL="103800">
              <a:spcBef>
                <a:spcPts val="600"/>
              </a:spcBef>
              <a:buClr>
                <a:srgbClr val="684AE0"/>
              </a:buClr>
              <a:buSzPts val="1200"/>
            </a:pPr>
            <a:endParaRPr lang="ru-RU" sz="1200" dirty="0">
              <a:latin typeface="IBM Plex Sans"/>
              <a:sym typeface="IBM Plex Sans"/>
            </a:endParaRPr>
          </a:p>
          <a:p>
            <a:pPr marL="103800">
              <a:spcBef>
                <a:spcPts val="600"/>
              </a:spcBef>
              <a:buClr>
                <a:srgbClr val="684AE0"/>
              </a:buClr>
              <a:buSzPts val="1200"/>
            </a:pPr>
            <a:r>
              <a:rPr lang="ru-RU" sz="1000" b="1" i="1" dirty="0">
                <a:latin typeface="IBM Plex Sans"/>
                <a:sym typeface="IBM Plex Sans"/>
              </a:rPr>
              <a:t>Пример:</a:t>
            </a:r>
          </a:p>
          <a:p>
            <a:pPr marL="103800">
              <a:spcBef>
                <a:spcPts val="600"/>
              </a:spcBef>
              <a:buClr>
                <a:srgbClr val="684AE0"/>
              </a:buClr>
              <a:buSzPts val="1200"/>
            </a:pPr>
            <a:r>
              <a:rPr lang="ru-RU" sz="1000" i="1" dirty="0">
                <a:latin typeface="IBM Plex Sans"/>
                <a:sym typeface="IBM Plex Sans"/>
              </a:rPr>
              <a:t>Возможно, вы захотите приобрести навыки, необходимые для того, чтобы стать руководителем отдела маркетинга в вашей организации. Сейчас подходящее время для прохождения необходимого обучения или работы над получением дополнительной квалификации? Вы уверены, что подходите на роль руководителя отдела маркетинга?</a:t>
            </a: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SMART(ER)</a:t>
            </a:r>
            <a:endParaRPr lang="ru-RU" dirty="0"/>
          </a:p>
        </p:txBody>
      </p:sp>
    </p:spTree>
    <p:extLst>
      <p:ext uri="{BB962C8B-B14F-4D97-AF65-F5344CB8AC3E}">
        <p14:creationId xmlns:p14="http://schemas.microsoft.com/office/powerpoint/2010/main" val="4242534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39999" y="759429"/>
            <a:ext cx="5776133" cy="3595089"/>
          </a:xfrm>
          <a:prstGeom prst="rect">
            <a:avLst/>
          </a:prstGeom>
          <a:noFill/>
          <a:ln>
            <a:noFill/>
          </a:ln>
        </p:spPr>
        <p:txBody>
          <a:bodyPr spcFirstLastPara="1" wrap="square" lIns="0" tIns="85600" rIns="0" bIns="0" anchor="t" anchorCtr="0">
            <a:spAutoFit/>
          </a:bodyPr>
          <a:lstStyle/>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T: Time-bound </a:t>
            </a:r>
            <a:r>
              <a:rPr lang="en-US" sz="1200" dirty="0">
                <a:latin typeface="IBM Plex Sans"/>
                <a:sym typeface="IBM Plex Sans"/>
              </a:rPr>
              <a:t>– </a:t>
            </a:r>
            <a:r>
              <a:rPr lang="ru-RU" sz="1200" dirty="0">
                <a:latin typeface="IBM Plex Sans"/>
                <a:sym typeface="IBM Plex Sans"/>
              </a:rPr>
              <a:t>Ограниченная во времени цель</a:t>
            </a:r>
          </a:p>
          <a:p>
            <a:pPr marL="103800">
              <a:spcBef>
                <a:spcPts val="600"/>
              </a:spcBef>
              <a:buClr>
                <a:srgbClr val="684AE0"/>
              </a:buClr>
              <a:buSzPts val="1200"/>
            </a:pPr>
            <a:r>
              <a:rPr lang="ru-RU" sz="1200" dirty="0">
                <a:latin typeface="IBM Plex Sans"/>
                <a:sym typeface="IBM Plex Sans"/>
              </a:rPr>
              <a:t>Каждая цель требует определенного дедлайна. Этот критерий помогает предотвратить приоритет повседневных задач над долгосрочными целями.</a:t>
            </a:r>
          </a:p>
          <a:p>
            <a:pPr marL="103800">
              <a:spcBef>
                <a:spcPts val="600"/>
              </a:spcBef>
              <a:buClr>
                <a:srgbClr val="684AE0"/>
              </a:buClr>
              <a:buSzPts val="1200"/>
            </a:pPr>
            <a:r>
              <a:rPr lang="ru-RU" sz="1200" b="1" dirty="0">
                <a:latin typeface="IBM Plex Sans"/>
                <a:sym typeface="IBM Plex Sans"/>
              </a:rPr>
              <a:t>Ограниченная по времени цель должна охватывать вопросы:</a:t>
            </a:r>
          </a:p>
          <a:p>
            <a:pPr marL="332400" indent="-228600">
              <a:spcBef>
                <a:spcPts val="600"/>
              </a:spcBef>
              <a:buClr>
                <a:srgbClr val="684AE0"/>
              </a:buClr>
              <a:buSzPts val="1200"/>
              <a:buFont typeface="+mj-lt"/>
              <a:buAutoNum type="arabicPeriod"/>
            </a:pPr>
            <a:r>
              <a:rPr lang="ru-RU" sz="1200" dirty="0">
                <a:latin typeface="IBM Plex Sans"/>
                <a:sym typeface="IBM Plex Sans"/>
              </a:rPr>
              <a:t>Когда?</a:t>
            </a:r>
          </a:p>
          <a:p>
            <a:pPr marL="332400" indent="-228600">
              <a:spcBef>
                <a:spcPts val="600"/>
              </a:spcBef>
              <a:buClr>
                <a:srgbClr val="684AE0"/>
              </a:buClr>
              <a:buSzPts val="1200"/>
              <a:buFont typeface="+mj-lt"/>
              <a:buAutoNum type="arabicPeriod"/>
            </a:pPr>
            <a:r>
              <a:rPr lang="ru-RU" sz="1200" dirty="0">
                <a:latin typeface="IBM Plex Sans"/>
                <a:sym typeface="IBM Plex Sans"/>
              </a:rPr>
              <a:t>Что я могу сделать через полгода?</a:t>
            </a:r>
          </a:p>
          <a:p>
            <a:pPr marL="332400" indent="-228600">
              <a:spcBef>
                <a:spcPts val="600"/>
              </a:spcBef>
              <a:buClr>
                <a:srgbClr val="684AE0"/>
              </a:buClr>
              <a:buSzPts val="1200"/>
              <a:buFont typeface="+mj-lt"/>
              <a:buAutoNum type="arabicPeriod"/>
            </a:pPr>
            <a:r>
              <a:rPr lang="ru-RU" sz="1200" dirty="0">
                <a:latin typeface="IBM Plex Sans"/>
                <a:sym typeface="IBM Plex Sans"/>
              </a:rPr>
              <a:t>Что я могу сделать через шесть недель?</a:t>
            </a:r>
          </a:p>
          <a:p>
            <a:pPr marL="332400" indent="-228600">
              <a:spcBef>
                <a:spcPts val="600"/>
              </a:spcBef>
              <a:buClr>
                <a:srgbClr val="684AE0"/>
              </a:buClr>
              <a:buSzPts val="1200"/>
              <a:buFont typeface="+mj-lt"/>
              <a:buAutoNum type="arabicPeriod"/>
            </a:pPr>
            <a:r>
              <a:rPr lang="ru-RU" sz="1200" dirty="0">
                <a:latin typeface="IBM Plex Sans"/>
                <a:sym typeface="IBM Plex Sans"/>
              </a:rPr>
              <a:t>Что я могу сделать сегодня?</a:t>
            </a:r>
          </a:p>
          <a:p>
            <a:pPr marL="103800">
              <a:spcBef>
                <a:spcPts val="600"/>
              </a:spcBef>
              <a:buClr>
                <a:srgbClr val="684AE0"/>
              </a:buClr>
              <a:buSzPts val="1200"/>
            </a:pPr>
            <a:endParaRPr lang="ru-RU" sz="1200" dirty="0">
              <a:latin typeface="IBM Plex Sans"/>
              <a:sym typeface="IBM Plex Sans"/>
            </a:endParaRPr>
          </a:p>
          <a:p>
            <a:pPr marL="103800">
              <a:spcBef>
                <a:spcPts val="600"/>
              </a:spcBef>
              <a:buClr>
                <a:srgbClr val="684AE0"/>
              </a:buClr>
              <a:buSzPts val="1200"/>
            </a:pPr>
            <a:r>
              <a:rPr lang="ru-RU" sz="1000" b="1" i="1" dirty="0">
                <a:latin typeface="IBM Plex Sans"/>
                <a:sym typeface="IBM Plex Sans"/>
              </a:rPr>
              <a:t>Пример:</a:t>
            </a:r>
          </a:p>
          <a:p>
            <a:pPr marL="103800">
              <a:spcBef>
                <a:spcPts val="600"/>
              </a:spcBef>
              <a:buClr>
                <a:srgbClr val="684AE0"/>
              </a:buClr>
              <a:buSzPts val="1200"/>
            </a:pPr>
            <a:r>
              <a:rPr lang="ru-RU" sz="1000" i="1" dirty="0">
                <a:latin typeface="IBM Plex Sans"/>
                <a:sym typeface="IBM Plex Sans"/>
              </a:rPr>
              <a:t>Получение навыков, необходимых для того, чтобы стать руководителем отдела маркетинга, может потребовать дополнительного обучения или опыта, как мы уже упоминали ранее. Сколько времени вам потребуется, чтобы приобрести эти навыки? Нужна ли вам дальнейшая подготовка, чтобы вы могли сдать определенные экзамены или получить квалификацию? Важно дать себе реалистичные временные рамки для достижения меньших целей, которые необходимы для достижения вашей конечной цели.</a:t>
            </a: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SMART(ER)</a:t>
            </a:r>
            <a:endParaRPr lang="ru-RU" dirty="0"/>
          </a:p>
        </p:txBody>
      </p:sp>
    </p:spTree>
    <p:extLst>
      <p:ext uri="{BB962C8B-B14F-4D97-AF65-F5344CB8AC3E}">
        <p14:creationId xmlns:p14="http://schemas.microsoft.com/office/powerpoint/2010/main" val="1484704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39999" y="759429"/>
            <a:ext cx="5776133" cy="2317816"/>
          </a:xfrm>
          <a:prstGeom prst="rect">
            <a:avLst/>
          </a:prstGeom>
          <a:noFill/>
          <a:ln>
            <a:noFill/>
          </a:ln>
        </p:spPr>
        <p:txBody>
          <a:bodyPr spcFirstLastPara="1" wrap="square" lIns="0" tIns="85600" rIns="0" bIns="0" anchor="t" anchorCtr="0">
            <a:spAutoFit/>
          </a:bodyPr>
          <a:lstStyle/>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E: Evaluated </a:t>
            </a:r>
            <a:r>
              <a:rPr lang="en-US" sz="1200" dirty="0">
                <a:latin typeface="IBM Plex Sans"/>
                <a:sym typeface="IBM Plex Sans"/>
              </a:rPr>
              <a:t>– </a:t>
            </a:r>
            <a:r>
              <a:rPr lang="ru-RU" sz="1200" dirty="0">
                <a:latin typeface="IBM Plex Sans"/>
                <a:sym typeface="IBM Plex Sans"/>
              </a:rPr>
              <a:t>Включает обратную связь</a:t>
            </a:r>
          </a:p>
          <a:p>
            <a:pPr marL="103800">
              <a:spcBef>
                <a:spcPts val="600"/>
              </a:spcBef>
              <a:buClr>
                <a:srgbClr val="684AE0"/>
              </a:buClr>
              <a:buSzPts val="1200"/>
            </a:pPr>
            <a:r>
              <a:rPr lang="ru-RU" sz="1200" dirty="0">
                <a:latin typeface="IBM Plex Sans"/>
                <a:sym typeface="IBM Plex Sans"/>
              </a:rPr>
              <a:t>Без регулярного запланированного цикла обратной связи на каждом значимом шаге невозможно достичь даже простой цели. Поэтому необходимо регулярно оценивать пройденный шаги и получать обратную связь по выполненной работе.</a:t>
            </a:r>
          </a:p>
          <a:p>
            <a:pPr marL="103800">
              <a:spcBef>
                <a:spcPts val="600"/>
              </a:spcBef>
              <a:buClr>
                <a:srgbClr val="684AE0"/>
              </a:buClr>
              <a:buSzPts val="1200"/>
            </a:pPr>
            <a:endParaRPr lang="ru-RU" sz="1200" dirty="0">
              <a:latin typeface="IBM Plex Sans"/>
              <a:sym typeface="IBM Plex Sans"/>
            </a:endParaRPr>
          </a:p>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R: Rewarded </a:t>
            </a:r>
            <a:r>
              <a:rPr lang="en-US" sz="1200" dirty="0">
                <a:latin typeface="IBM Plex Sans"/>
                <a:sym typeface="IBM Plex Sans"/>
              </a:rPr>
              <a:t>– </a:t>
            </a:r>
            <a:r>
              <a:rPr lang="ru-RU" sz="1200" dirty="0">
                <a:latin typeface="IBM Plex Sans"/>
                <a:sym typeface="IBM Plex Sans"/>
              </a:rPr>
              <a:t>Включает поощрение за достижение цели</a:t>
            </a:r>
          </a:p>
          <a:p>
            <a:pPr marL="103800">
              <a:spcBef>
                <a:spcPts val="600"/>
              </a:spcBef>
              <a:buClr>
                <a:srgbClr val="684AE0"/>
              </a:buClr>
              <a:buSzPts val="1200"/>
            </a:pPr>
            <a:r>
              <a:rPr lang="ru-RU" sz="1200" dirty="0">
                <a:latin typeface="IBM Plex Sans"/>
                <a:sym typeface="IBM Plex Sans"/>
              </a:rPr>
              <a:t>Наша способность видеть и отмечать прогресс предопределяет долгосрочную мотивацию. Распознавайте и поощряйте даже мелкие достижения на пути к конечной цели.</a:t>
            </a: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SMART(ER)</a:t>
            </a:r>
            <a:endParaRPr lang="ru-RU" dirty="0"/>
          </a:p>
        </p:txBody>
      </p:sp>
    </p:spTree>
    <p:extLst>
      <p:ext uri="{BB962C8B-B14F-4D97-AF65-F5344CB8AC3E}">
        <p14:creationId xmlns:p14="http://schemas.microsoft.com/office/powerpoint/2010/main" val="4097061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40000" y="759429"/>
            <a:ext cx="7071291" cy="2671759"/>
          </a:xfrm>
          <a:prstGeom prst="rect">
            <a:avLst/>
          </a:prstGeom>
          <a:noFill/>
          <a:ln>
            <a:noFill/>
          </a:ln>
        </p:spPr>
        <p:txBody>
          <a:bodyPr spcFirstLastPara="1" wrap="square" lIns="0" tIns="85600" rIns="0" bIns="0" anchor="t" anchorCtr="0">
            <a:spAutoFit/>
          </a:bodyPr>
          <a:lstStyle/>
          <a:p>
            <a:pPr marL="410400" indent="-306600">
              <a:buClr>
                <a:srgbClr val="684AE0"/>
              </a:buClr>
              <a:buSzPts val="1200"/>
              <a:buFont typeface="IBM Plex Sans SemiBold"/>
              <a:buChar char="💡"/>
            </a:pPr>
            <a:r>
              <a:rPr lang="en-US" dirty="0">
                <a:latin typeface="IBM Plex Sans SemiBold"/>
                <a:ea typeface="IBM Plex Sans SemiBold"/>
                <a:cs typeface="IBM Plex Sans SemiBold"/>
                <a:sym typeface="IBM Plex Sans SemiBold"/>
              </a:rPr>
              <a:t>OKR (Objectives &amp; Key Results)</a:t>
            </a:r>
            <a:r>
              <a:rPr lang="ru" dirty="0">
                <a:latin typeface="IBM Plex Sans SemiBold"/>
                <a:ea typeface="IBM Plex Sans SemiBold"/>
                <a:cs typeface="IBM Plex Sans SemiBold"/>
                <a:sym typeface="IBM Plex Sans SemiBold"/>
              </a:rPr>
              <a:t> – это</a:t>
            </a:r>
            <a:br>
              <a:rPr lang="ru" dirty="0">
                <a:latin typeface="IBM Plex Sans SemiBold"/>
                <a:ea typeface="IBM Plex Sans SemiBold"/>
                <a:cs typeface="IBM Plex Sans SemiBold"/>
                <a:sym typeface="IBM Plex Sans SemiBold"/>
              </a:rPr>
            </a:br>
            <a:r>
              <a:rPr lang="ru-RU" dirty="0">
                <a:latin typeface="IBM Plex Sans"/>
                <a:ea typeface="IBM Plex Sans"/>
                <a:cs typeface="IBM Plex Sans"/>
                <a:sym typeface="IBM Plex Sans"/>
              </a:rPr>
              <a:t>система постановки целей, которую используют </a:t>
            </a:r>
            <a:r>
              <a:rPr lang="en-US" dirty="0">
                <a:latin typeface="IBM Plex Sans"/>
                <a:ea typeface="IBM Plex Sans"/>
                <a:cs typeface="IBM Plex Sans"/>
                <a:sym typeface="IBM Plex Sans"/>
              </a:rPr>
              <a:t>Google, LinkedIn, Uber, Avito </a:t>
            </a:r>
            <a:r>
              <a:rPr lang="ru-RU" dirty="0">
                <a:latin typeface="IBM Plex Sans"/>
                <a:ea typeface="IBM Plex Sans"/>
                <a:cs typeface="IBM Plex Sans"/>
                <a:sym typeface="IBM Plex Sans"/>
              </a:rPr>
              <a:t>и многие </a:t>
            </a:r>
            <a:r>
              <a:rPr lang="ru-RU" dirty="0">
                <a:latin typeface="IBM Plex Sans"/>
                <a:sym typeface="IBM Plex Sans"/>
              </a:rPr>
              <a:t>другие</a:t>
            </a:r>
            <a:r>
              <a:rPr lang="ru-RU" dirty="0">
                <a:latin typeface="IBM Plex Sans"/>
                <a:sym typeface="IBM Plex Sans SemiBold"/>
              </a:rPr>
              <a:t> крупные ИТ-компании.</a:t>
            </a:r>
            <a:br>
              <a:rPr lang="en-US" dirty="0">
                <a:latin typeface="IBM Plex Sans SemiBold"/>
                <a:ea typeface="IBM Plex Sans"/>
                <a:cs typeface="IBM Plex Sans SemiBold"/>
                <a:sym typeface="IBM Plex Sans SemiBold"/>
              </a:rPr>
            </a:br>
            <a:br>
              <a:rPr lang="en-US" dirty="0">
                <a:latin typeface="IBM Plex Sans SemiBold"/>
                <a:ea typeface="IBM Plex Sans"/>
                <a:cs typeface="IBM Plex Sans SemiBold"/>
                <a:sym typeface="IBM Plex Sans SemiBold"/>
              </a:rPr>
            </a:br>
            <a:r>
              <a:rPr lang="ru-RU" dirty="0">
                <a:latin typeface="IBM Plex Sans"/>
                <a:ea typeface="IBM Plex Sans"/>
                <a:cs typeface="IBM Plex Sans"/>
                <a:sym typeface="IBM Plex Sans"/>
              </a:rPr>
              <a:t>Важный момент – цели по </a:t>
            </a:r>
            <a:r>
              <a:rPr lang="en-US" dirty="0">
                <a:latin typeface="IBM Plex Sans"/>
                <a:ea typeface="IBM Plex Sans"/>
                <a:cs typeface="IBM Plex Sans"/>
                <a:sym typeface="IBM Plex Sans"/>
              </a:rPr>
              <a:t>OKR </a:t>
            </a:r>
            <a:r>
              <a:rPr lang="ru-RU" dirty="0">
                <a:latin typeface="IBM Plex Sans"/>
                <a:ea typeface="IBM Plex Sans"/>
                <a:cs typeface="IBM Plex Sans"/>
                <a:sym typeface="IBM Plex Sans"/>
              </a:rPr>
              <a:t>ставятся "снизу вверх". Таким образом вся команда становится более вовлеченной, так как она сама ставит себе цели.</a:t>
            </a:r>
          </a:p>
          <a:p>
            <a:pPr marL="103800">
              <a:buClr>
                <a:srgbClr val="684AE0"/>
              </a:buClr>
              <a:buSzPts val="1200"/>
            </a:pPr>
            <a:endParaRPr lang="ru-RU" i="1" dirty="0">
              <a:latin typeface="IBM Plex Sans"/>
              <a:ea typeface="IBM Plex Sans"/>
              <a:cs typeface="IBM Plex Sans"/>
              <a:sym typeface="IBM Plex Sans"/>
            </a:endParaRPr>
          </a:p>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O </a:t>
            </a:r>
            <a:r>
              <a:rPr lang="ru-RU" sz="1200" dirty="0">
                <a:latin typeface="IBM Plex Sans SemiBold"/>
                <a:cs typeface="IBM Plex Sans SemiBold"/>
                <a:sym typeface="IBM Plex Sans"/>
              </a:rPr>
              <a:t>или </a:t>
            </a:r>
            <a:r>
              <a:rPr lang="en-US" sz="1200" dirty="0">
                <a:latin typeface="IBM Plex Sans SemiBold"/>
                <a:cs typeface="IBM Plex Sans SemiBold"/>
                <a:sym typeface="IBM Plex Sans"/>
              </a:rPr>
              <a:t>Objectives </a:t>
            </a:r>
            <a:r>
              <a:rPr lang="en-US" sz="1200" dirty="0">
                <a:latin typeface="IBM Plex Sans"/>
                <a:sym typeface="IBM Plex Sans"/>
              </a:rPr>
              <a:t>– </a:t>
            </a:r>
            <a:r>
              <a:rPr lang="ru-RU" sz="1200" dirty="0">
                <a:latin typeface="IBM Plex Sans"/>
                <a:sym typeface="IBM Plex Sans"/>
              </a:rPr>
              <a:t>это большая и амбициозная цель, от которой вас и команду должно драйвить. Она не должна быть отсмартовонной. </a:t>
            </a:r>
            <a:r>
              <a:rPr lang="en-US" sz="1200" dirty="0">
                <a:latin typeface="IBM Plex Sans"/>
                <a:sym typeface="IBM Plex Sans"/>
              </a:rPr>
              <a:t>Objective </a:t>
            </a:r>
            <a:r>
              <a:rPr lang="ru-RU" sz="1200" dirty="0">
                <a:latin typeface="IBM Plex Sans"/>
                <a:sym typeface="IBM Plex Sans"/>
              </a:rPr>
              <a:t>задает направление и вдохновляет вашу команду.</a:t>
            </a:r>
          </a:p>
          <a:p>
            <a:pPr marL="410400" indent="-306600">
              <a:spcBef>
                <a:spcPts val="600"/>
              </a:spcBef>
              <a:buClr>
                <a:srgbClr val="684AE0"/>
              </a:buClr>
              <a:buSzPts val="1200"/>
              <a:buFont typeface="Zapf Dingbats"/>
              <a:buChar char="➜"/>
            </a:pPr>
            <a:r>
              <a:rPr lang="en-US" sz="1200" dirty="0">
                <a:latin typeface="IBM Plex Sans SemiBold"/>
                <a:ea typeface="IBM Plex Sans"/>
                <a:cs typeface="IBM Plex Sans SemiBold"/>
                <a:sym typeface="IBM Plex Sans"/>
              </a:rPr>
              <a:t>KR </a:t>
            </a:r>
            <a:r>
              <a:rPr lang="ru-RU" sz="1200" dirty="0">
                <a:latin typeface="IBM Plex Sans SemiBold"/>
                <a:ea typeface="IBM Plex Sans"/>
                <a:cs typeface="IBM Plex Sans SemiBold"/>
                <a:sym typeface="IBM Plex Sans"/>
              </a:rPr>
              <a:t>или </a:t>
            </a:r>
            <a:r>
              <a:rPr lang="en-US" sz="1200" dirty="0">
                <a:latin typeface="IBM Plex Sans SemiBold"/>
                <a:ea typeface="IBM Plex Sans"/>
                <a:cs typeface="IBM Plex Sans SemiBold"/>
                <a:sym typeface="IBM Plex Sans"/>
              </a:rPr>
              <a:t>Key Results </a:t>
            </a:r>
            <a:r>
              <a:rPr lang="en-US" sz="1200" dirty="0">
                <a:latin typeface="IBM Plex Sans"/>
                <a:sym typeface="IBM Plex Sans"/>
              </a:rPr>
              <a:t>– </a:t>
            </a:r>
            <a:r>
              <a:rPr lang="ru-RU" sz="1200" dirty="0">
                <a:latin typeface="IBM Plex Sans"/>
                <a:sym typeface="IBM Plex Sans"/>
              </a:rPr>
              <a:t>ключевые результаты, которые заземляют цель. Они показывают, насколько вы достигли цели. </a:t>
            </a: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OKR</a:t>
            </a:r>
            <a:endParaRPr lang="ru-RU" dirty="0"/>
          </a:p>
        </p:txBody>
      </p:sp>
    </p:spTree>
    <p:extLst>
      <p:ext uri="{BB962C8B-B14F-4D97-AF65-F5344CB8AC3E}">
        <p14:creationId xmlns:p14="http://schemas.microsoft.com/office/powerpoint/2010/main" val="3885942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39999" y="759429"/>
            <a:ext cx="5776133" cy="2717926"/>
          </a:xfrm>
          <a:prstGeom prst="rect">
            <a:avLst/>
          </a:prstGeom>
          <a:noFill/>
          <a:ln>
            <a:noFill/>
          </a:ln>
        </p:spPr>
        <p:txBody>
          <a:bodyPr spcFirstLastPara="1" wrap="square" lIns="0" tIns="85600" rIns="0" bIns="0" anchor="t" anchorCtr="0">
            <a:spAutoFit/>
          </a:bodyPr>
          <a:lstStyle/>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O </a:t>
            </a:r>
            <a:r>
              <a:rPr lang="ru-RU" sz="1200" dirty="0">
                <a:latin typeface="IBM Plex Sans SemiBold"/>
                <a:cs typeface="IBM Plex Sans SemiBold"/>
                <a:sym typeface="IBM Plex Sans"/>
              </a:rPr>
              <a:t>или </a:t>
            </a:r>
            <a:r>
              <a:rPr lang="en-US" sz="1200" dirty="0">
                <a:latin typeface="IBM Plex Sans SemiBold"/>
                <a:cs typeface="IBM Plex Sans SemiBold"/>
                <a:sym typeface="IBM Plex Sans"/>
              </a:rPr>
              <a:t>Objectives</a:t>
            </a:r>
            <a:endParaRPr lang="ru-RU" sz="1200" dirty="0">
              <a:latin typeface="IBM Plex Sans"/>
              <a:sym typeface="IBM Plex Sans"/>
            </a:endParaRPr>
          </a:p>
          <a:p>
            <a:pPr marL="103800">
              <a:spcBef>
                <a:spcPts val="600"/>
              </a:spcBef>
              <a:buClr>
                <a:srgbClr val="684AE0"/>
              </a:buClr>
              <a:buSzPts val="1200"/>
            </a:pPr>
            <a:endParaRPr lang="ru-RU" sz="1200" dirty="0">
              <a:latin typeface="IBM Plex Sans"/>
              <a:sym typeface="IBM Plex Sans"/>
            </a:endParaRPr>
          </a:p>
          <a:p>
            <a:pPr marL="103800">
              <a:spcBef>
                <a:spcPts val="600"/>
              </a:spcBef>
              <a:buClr>
                <a:srgbClr val="684AE0"/>
              </a:buClr>
              <a:buSzPts val="1200"/>
            </a:pPr>
            <a:r>
              <a:rPr lang="ru-RU" sz="1200" dirty="0">
                <a:latin typeface="IBM Plex Sans"/>
                <a:sym typeface="IBM Plex Sans"/>
              </a:rPr>
              <a:t>Амбициозная – говорит о том, что достичь цель на 100% практически невозможно. </a:t>
            </a:r>
            <a:endParaRPr lang="en-US" sz="1200" dirty="0">
              <a:latin typeface="IBM Plex Sans"/>
              <a:sym typeface="IBM Plex Sans"/>
            </a:endParaRPr>
          </a:p>
          <a:p>
            <a:pPr marL="103800">
              <a:spcBef>
                <a:spcPts val="600"/>
              </a:spcBef>
              <a:buClr>
                <a:srgbClr val="684AE0"/>
              </a:buClr>
              <a:buSzPts val="1200"/>
            </a:pPr>
            <a:r>
              <a:rPr lang="ru-RU" sz="1000" i="1" dirty="0">
                <a:latin typeface="IBM Plex Sans"/>
                <a:sym typeface="IBM Plex Sans"/>
              </a:rPr>
              <a:t>Пример:</a:t>
            </a:r>
          </a:p>
          <a:p>
            <a:pPr marL="103800">
              <a:spcBef>
                <a:spcPts val="600"/>
              </a:spcBef>
              <a:buClr>
                <a:srgbClr val="684AE0"/>
              </a:buClr>
              <a:buSzPts val="1200"/>
            </a:pPr>
            <a:r>
              <a:rPr lang="ru-RU" sz="1000" i="1" dirty="0">
                <a:latin typeface="IBM Plex Sans"/>
                <a:sym typeface="IBM Plex Sans"/>
              </a:rPr>
              <a:t>В </a:t>
            </a:r>
            <a:r>
              <a:rPr lang="en-US" sz="1000" i="1" dirty="0">
                <a:latin typeface="IBM Plex Sans"/>
                <a:sym typeface="IBM Plex Sans"/>
              </a:rPr>
              <a:t>Google 60%–70% </a:t>
            </a:r>
            <a:r>
              <a:rPr lang="ru-RU" sz="1000" i="1" dirty="0">
                <a:latin typeface="IBM Plex Sans"/>
                <a:sym typeface="IBM Plex Sans"/>
              </a:rPr>
              <a:t>выполнения цели – это наилучший результат. 100% выполнения </a:t>
            </a:r>
            <a:r>
              <a:rPr lang="en-US" sz="1000" i="1" dirty="0">
                <a:latin typeface="IBM Plex Sans"/>
                <a:sym typeface="IBM Plex Sans"/>
              </a:rPr>
              <a:t>OKR </a:t>
            </a:r>
            <a:r>
              <a:rPr lang="ru-RU" sz="1000" i="1" dirty="0">
                <a:latin typeface="IBM Plex Sans"/>
                <a:sym typeface="IBM Plex Sans"/>
              </a:rPr>
              <a:t>говорит о том, что вы поставили слишком простую цель. Меньше 40% выполнения говорит о том, что либо вы не рассчитали свои силы, либо не умеете достигать поставленных целей.</a:t>
            </a:r>
            <a:endParaRPr lang="en-US" sz="1000" i="1" dirty="0">
              <a:latin typeface="IBM Plex Sans"/>
              <a:sym typeface="IBM Plex Sans"/>
            </a:endParaRPr>
          </a:p>
          <a:p>
            <a:pPr marL="103800">
              <a:spcBef>
                <a:spcPts val="600"/>
              </a:spcBef>
              <a:buClr>
                <a:srgbClr val="684AE0"/>
              </a:buClr>
              <a:buSzPts val="1200"/>
            </a:pPr>
            <a:endParaRPr lang="ru-RU" sz="1200" dirty="0">
              <a:latin typeface="IBM Plex Sans"/>
              <a:sym typeface="IBM Plex Sans"/>
            </a:endParaRPr>
          </a:p>
          <a:p>
            <a:pPr marL="103800">
              <a:spcBef>
                <a:spcPts val="600"/>
              </a:spcBef>
              <a:buClr>
                <a:srgbClr val="684AE0"/>
              </a:buClr>
              <a:buSzPts val="1200"/>
            </a:pPr>
            <a:r>
              <a:rPr lang="ru-RU" sz="1200" dirty="0">
                <a:latin typeface="IBM Plex Sans"/>
                <a:sym typeface="IBM Plex Sans"/>
              </a:rPr>
              <a:t>Нельзя премировать сотрудников за выполнение / невыполнение </a:t>
            </a:r>
            <a:r>
              <a:rPr lang="en-US" sz="1200" dirty="0">
                <a:latin typeface="IBM Plex Sans"/>
                <a:sym typeface="IBM Plex Sans"/>
              </a:rPr>
              <a:t>OKR. </a:t>
            </a:r>
            <a:r>
              <a:rPr lang="ru-RU" sz="1200" dirty="0">
                <a:latin typeface="IBM Plex Sans"/>
                <a:sym typeface="IBM Plex Sans"/>
              </a:rPr>
              <a:t>Если сотрудники поймут, что их премии зависят от ОК</a:t>
            </a:r>
            <a:r>
              <a:rPr lang="en-US" sz="1200" dirty="0">
                <a:latin typeface="IBM Plex Sans"/>
                <a:sym typeface="IBM Plex Sans"/>
              </a:rPr>
              <a:t>R, </a:t>
            </a:r>
            <a:r>
              <a:rPr lang="ru-RU" sz="1200" dirty="0">
                <a:latin typeface="IBM Plex Sans"/>
                <a:sym typeface="IBM Plex Sans"/>
              </a:rPr>
              <a:t>то тогда они просто станут занижать свои цели.</a:t>
            </a:r>
            <a:endParaRPr lang="en-US" sz="1200" dirty="0">
              <a:latin typeface="IBM Plex Sans"/>
              <a:sym typeface="IBM Plex Sans"/>
            </a:endParaRP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OKR</a:t>
            </a:r>
            <a:endParaRPr lang="ru-RU" dirty="0"/>
          </a:p>
        </p:txBody>
      </p:sp>
    </p:spTree>
    <p:extLst>
      <p:ext uri="{BB962C8B-B14F-4D97-AF65-F5344CB8AC3E}">
        <p14:creationId xmlns:p14="http://schemas.microsoft.com/office/powerpoint/2010/main" val="89967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39999" y="759429"/>
            <a:ext cx="5776133" cy="2394760"/>
          </a:xfrm>
          <a:prstGeom prst="rect">
            <a:avLst/>
          </a:prstGeom>
          <a:noFill/>
          <a:ln>
            <a:noFill/>
          </a:ln>
        </p:spPr>
        <p:txBody>
          <a:bodyPr spcFirstLastPara="1" wrap="square" lIns="0" tIns="85600" rIns="0" bIns="0" anchor="t" anchorCtr="0">
            <a:spAutoFit/>
          </a:bodyPr>
          <a:lstStyle/>
          <a:p>
            <a:pPr marL="410400" indent="-306600">
              <a:spcBef>
                <a:spcPts val="600"/>
              </a:spcBef>
              <a:buClr>
                <a:srgbClr val="684AE0"/>
              </a:buClr>
              <a:buSzPts val="1200"/>
              <a:buFont typeface="Zapf Dingbats"/>
              <a:buChar char="➜"/>
            </a:pPr>
            <a:r>
              <a:rPr lang="en-US" sz="1200" dirty="0">
                <a:latin typeface="IBM Plex Sans SemiBold"/>
                <a:ea typeface="IBM Plex Sans"/>
                <a:cs typeface="IBM Plex Sans SemiBold"/>
                <a:sym typeface="IBM Plex Sans"/>
              </a:rPr>
              <a:t>KR </a:t>
            </a:r>
            <a:r>
              <a:rPr lang="ru-RU" sz="1200" dirty="0">
                <a:latin typeface="IBM Plex Sans SemiBold"/>
                <a:ea typeface="IBM Plex Sans"/>
                <a:cs typeface="IBM Plex Sans SemiBold"/>
                <a:sym typeface="IBM Plex Sans"/>
              </a:rPr>
              <a:t>или </a:t>
            </a:r>
            <a:r>
              <a:rPr lang="en-US" sz="1200" dirty="0">
                <a:latin typeface="IBM Plex Sans SemiBold"/>
                <a:ea typeface="IBM Plex Sans"/>
                <a:cs typeface="IBM Plex Sans SemiBold"/>
                <a:sym typeface="IBM Plex Sans"/>
              </a:rPr>
              <a:t>Key Results </a:t>
            </a:r>
            <a:endParaRPr lang="ru-RU" sz="1200" dirty="0">
              <a:latin typeface="IBM Plex Sans SemiBold"/>
              <a:cs typeface="IBM Plex Sans SemiBold"/>
              <a:sym typeface="IBM Plex Sans"/>
            </a:endParaRPr>
          </a:p>
          <a:p>
            <a:pPr marL="103800">
              <a:spcBef>
                <a:spcPts val="600"/>
              </a:spcBef>
              <a:buClr>
                <a:srgbClr val="684AE0"/>
              </a:buClr>
              <a:buSzPts val="1200"/>
            </a:pPr>
            <a:endParaRPr lang="ru-RU" sz="1200" dirty="0">
              <a:latin typeface="IBM Plex Sans"/>
              <a:sym typeface="IBM Plex Sans"/>
            </a:endParaRPr>
          </a:p>
          <a:p>
            <a:pPr marL="103800">
              <a:spcBef>
                <a:spcPts val="600"/>
              </a:spcBef>
              <a:buClr>
                <a:srgbClr val="684AE0"/>
              </a:buClr>
              <a:buSzPts val="1200"/>
            </a:pPr>
            <a:r>
              <a:rPr lang="en-US" sz="1200" dirty="0">
                <a:latin typeface="IBM Plex Sans"/>
                <a:sym typeface="IBM Plex Sans"/>
              </a:rPr>
              <a:t>Objective </a:t>
            </a:r>
            <a:r>
              <a:rPr lang="ru-RU" sz="1200" dirty="0">
                <a:latin typeface="IBM Plex Sans"/>
                <a:sym typeface="IBM Plex Sans"/>
              </a:rPr>
              <a:t>не привязана к метрикам, поэтому сложно понять насколько она выполняется в итоге. И здесь к нам на помощь приходят </a:t>
            </a:r>
            <a:r>
              <a:rPr lang="en-US" sz="1200" dirty="0">
                <a:latin typeface="IBM Plex Sans"/>
                <a:sym typeface="IBM Plex Sans"/>
              </a:rPr>
              <a:t>Key Results</a:t>
            </a:r>
            <a:r>
              <a:rPr lang="ru-RU" sz="1200" dirty="0">
                <a:latin typeface="IBM Plex Sans"/>
                <a:sym typeface="IBM Plex Sans"/>
              </a:rPr>
              <a:t>.</a:t>
            </a:r>
          </a:p>
          <a:p>
            <a:pPr marL="103800">
              <a:spcBef>
                <a:spcPts val="600"/>
              </a:spcBef>
              <a:buClr>
                <a:srgbClr val="684AE0"/>
              </a:buClr>
              <a:buSzPts val="1200"/>
            </a:pPr>
            <a:endParaRPr lang="ru-RU" sz="1200" dirty="0">
              <a:latin typeface="IBM Plex Sans"/>
              <a:sym typeface="IBM Plex Sans"/>
            </a:endParaRPr>
          </a:p>
          <a:p>
            <a:pPr marL="103800">
              <a:spcBef>
                <a:spcPts val="600"/>
              </a:spcBef>
              <a:buClr>
                <a:srgbClr val="684AE0"/>
              </a:buClr>
              <a:buSzPts val="1200"/>
            </a:pPr>
            <a:r>
              <a:rPr lang="ru-RU" sz="1200" dirty="0">
                <a:latin typeface="IBM Plex Sans"/>
                <a:sym typeface="IBM Plex Sans"/>
              </a:rPr>
              <a:t>Команда может выбрать для отслеживания цели, как один ключевой результат, так и несколько. </a:t>
            </a:r>
          </a:p>
          <a:p>
            <a:pPr marL="103800">
              <a:spcBef>
                <a:spcPts val="600"/>
              </a:spcBef>
              <a:buClr>
                <a:srgbClr val="684AE0"/>
              </a:buClr>
              <a:buSzPts val="1200"/>
            </a:pPr>
            <a:r>
              <a:rPr lang="ru-RU" sz="1200" dirty="0">
                <a:latin typeface="IBM Plex Sans"/>
                <a:sym typeface="IBM Plex Sans"/>
              </a:rPr>
              <a:t>Главное, не выбирать больше 5 метрик. На нашей практике лучше всего работают 2–3 ключевых результата. Чем меньше – тем лучше. Это помогает сфокусироваться.</a:t>
            </a: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OKR</a:t>
            </a:r>
            <a:endParaRPr lang="ru-RU" dirty="0"/>
          </a:p>
        </p:txBody>
      </p:sp>
    </p:spTree>
    <p:extLst>
      <p:ext uri="{BB962C8B-B14F-4D97-AF65-F5344CB8AC3E}">
        <p14:creationId xmlns:p14="http://schemas.microsoft.com/office/powerpoint/2010/main" val="183045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5" name="Рисунок 4" descr="Изображение выглядит как небо, внешний, вода, человек&#10;&#10;Автоматически созданное описание">
            <a:extLst>
              <a:ext uri="{FF2B5EF4-FFF2-40B4-BE49-F238E27FC236}">
                <a16:creationId xmlns:a16="http://schemas.microsoft.com/office/drawing/2014/main" id="{B1BE97A1-F609-FBBE-1F53-BECBD8EEF628}"/>
              </a:ext>
            </a:extLst>
          </p:cNvPr>
          <p:cNvPicPr>
            <a:picLocks noChangeAspect="1"/>
          </p:cNvPicPr>
          <p:nvPr/>
        </p:nvPicPr>
        <p:blipFill rotWithShape="1">
          <a:blip r:embed="rId3">
            <a:alphaModFix/>
          </a:blip>
          <a:srcRect l="12210" r="4529"/>
          <a:stretch/>
        </p:blipFill>
        <p:spPr>
          <a:xfrm>
            <a:off x="540001" y="720000"/>
            <a:ext cx="2659800" cy="3973211"/>
          </a:xfrm>
          <a:prstGeom prst="roundRect">
            <a:avLst>
              <a:gd name="adj" fmla="val 16667"/>
            </a:avLst>
          </a:prstGeom>
          <a:noFill/>
          <a:ln>
            <a:noFill/>
          </a:ln>
        </p:spPr>
      </p:pic>
      <p:sp>
        <p:nvSpPr>
          <p:cNvPr id="252" name="Google Shape;252;p48"/>
          <p:cNvSpPr txBox="1">
            <a:spLocks noGrp="1"/>
          </p:cNvSpPr>
          <p:nvPr>
            <p:ph type="subTitle" idx="4"/>
          </p:nvPr>
        </p:nvSpPr>
        <p:spPr>
          <a:xfrm>
            <a:off x="540000" y="152400"/>
            <a:ext cx="5958000" cy="360000"/>
          </a:xfrm>
          <a:prstGeom prst="rect">
            <a:avLst/>
          </a:prstGeom>
        </p:spPr>
        <p:txBody>
          <a:bodyPr spcFirstLastPara="1" wrap="square" lIns="0" tIns="36000" rIns="0" bIns="36000" anchor="ctr" anchorCtr="0">
            <a:noAutofit/>
          </a:bodyPr>
          <a:lstStyle/>
          <a:p>
            <a:pPr marL="12700" marR="1181100" lvl="0" indent="0" algn="l" rtl="0">
              <a:lnSpc>
                <a:spcPct val="85000"/>
              </a:lnSpc>
              <a:spcBef>
                <a:spcPts val="0"/>
              </a:spcBef>
              <a:spcAft>
                <a:spcPts val="0"/>
              </a:spcAft>
              <a:buNone/>
            </a:pPr>
            <a:r>
              <a:rPr lang="ru"/>
              <a:t>Давайте знакомиться!</a:t>
            </a:r>
            <a:endParaRPr/>
          </a:p>
        </p:txBody>
      </p:sp>
      <p:sp>
        <p:nvSpPr>
          <p:cNvPr id="253" name="Google Shape;253;p48"/>
          <p:cNvSpPr txBox="1">
            <a:spLocks noGrp="1"/>
          </p:cNvSpPr>
          <p:nvPr>
            <p:ph type="title"/>
          </p:nvPr>
        </p:nvSpPr>
        <p:spPr>
          <a:xfrm>
            <a:off x="3805200" y="720000"/>
            <a:ext cx="4798800" cy="235500"/>
          </a:xfrm>
          <a:prstGeom prst="rect">
            <a:avLst/>
          </a:prstGeom>
        </p:spPr>
        <p:txBody>
          <a:bodyPr spcFirstLastPara="1" wrap="square" lIns="0" tIns="0" rIns="0" bIns="0" anchor="t" anchorCtr="0">
            <a:spAutoFit/>
          </a:bodyPr>
          <a:lstStyle/>
          <a:p>
            <a:pPr marL="0" lvl="0" indent="0" algn="l" rtl="0">
              <a:lnSpc>
                <a:spcPct val="85000"/>
              </a:lnSpc>
              <a:spcBef>
                <a:spcPts val="0"/>
              </a:spcBef>
              <a:spcAft>
                <a:spcPts val="0"/>
              </a:spcAft>
              <a:buNone/>
            </a:pPr>
            <a:r>
              <a:rPr lang="ru" sz="1800" dirty="0">
                <a:solidFill>
                  <a:schemeClr val="dk1"/>
                </a:solidFill>
              </a:rPr>
              <a:t>Алина Загидуллина</a:t>
            </a:r>
            <a:endParaRPr sz="1800" dirty="0"/>
          </a:p>
        </p:txBody>
      </p:sp>
      <p:sp>
        <p:nvSpPr>
          <p:cNvPr id="254" name="Google Shape;254;p48"/>
          <p:cNvSpPr txBox="1">
            <a:spLocks noGrp="1"/>
          </p:cNvSpPr>
          <p:nvPr>
            <p:ph type="subTitle" idx="1"/>
          </p:nvPr>
        </p:nvSpPr>
        <p:spPr>
          <a:xfrm>
            <a:off x="3805200" y="1029150"/>
            <a:ext cx="4798800" cy="212366"/>
          </a:xfrm>
          <a:prstGeom prst="rect">
            <a:avLst/>
          </a:prstGeom>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200" dirty="0">
                <a:solidFill>
                  <a:schemeClr val="dk2"/>
                </a:solidFill>
              </a:rPr>
              <a:t>Head of digital products, </a:t>
            </a:r>
            <a:r>
              <a:rPr lang="ru-RU" sz="1200" dirty="0">
                <a:solidFill>
                  <a:schemeClr val="dk2"/>
                </a:solidFill>
              </a:rPr>
              <a:t>РЖД-Медицина</a:t>
            </a:r>
            <a:endParaRPr sz="1200" dirty="0">
              <a:solidFill>
                <a:schemeClr val="dk2"/>
              </a:solidFill>
            </a:endParaRPr>
          </a:p>
        </p:txBody>
      </p:sp>
      <p:sp>
        <p:nvSpPr>
          <p:cNvPr id="255" name="Google Shape;255;p48"/>
          <p:cNvSpPr txBox="1">
            <a:spLocks noGrp="1"/>
          </p:cNvSpPr>
          <p:nvPr>
            <p:ph type="subTitle" idx="2"/>
          </p:nvPr>
        </p:nvSpPr>
        <p:spPr>
          <a:xfrm>
            <a:off x="3805200" y="1440000"/>
            <a:ext cx="4798800" cy="3357842"/>
          </a:xfrm>
          <a:prstGeom prst="rect">
            <a:avLst/>
          </a:prstGeom>
        </p:spPr>
        <p:txBody>
          <a:bodyPr spcFirstLastPara="1" wrap="square" lIns="0" tIns="0" rIns="0" bIns="0" anchor="t" anchorCtr="0">
            <a:spAutoFit/>
          </a:bodyPr>
          <a:lstStyle/>
          <a:p>
            <a:pPr marL="0" marR="0" lvl="0" indent="0" algn="l" rtl="0">
              <a:lnSpc>
                <a:spcPct val="115000"/>
              </a:lnSpc>
              <a:spcBef>
                <a:spcPts val="0"/>
              </a:spcBef>
              <a:spcAft>
                <a:spcPts val="0"/>
              </a:spcAft>
              <a:buNone/>
            </a:pPr>
            <a:endParaRPr sz="1200" dirty="0">
              <a:solidFill>
                <a:schemeClr val="dk1"/>
              </a:solidFill>
            </a:endParaRPr>
          </a:p>
          <a:p>
            <a:pPr marL="374399" indent="-306599">
              <a:lnSpc>
                <a:spcPct val="115000"/>
              </a:lnSpc>
              <a:buClr>
                <a:schemeClr val="accent1"/>
              </a:buClr>
              <a:buSzPts val="1200"/>
              <a:buFont typeface="IBM Plex Sans"/>
              <a:buChar char="💥"/>
            </a:pPr>
            <a:r>
              <a:rPr lang="en-US" sz="1200" dirty="0">
                <a:solidFill>
                  <a:schemeClr val="dk1"/>
                </a:solidFill>
              </a:rPr>
              <a:t>&gt;</a:t>
            </a:r>
            <a:r>
              <a:rPr lang="ru-RU" sz="1200" dirty="0">
                <a:solidFill>
                  <a:schemeClr val="dk1"/>
                </a:solidFill>
              </a:rPr>
              <a:t>4 лет работала в операционном консалтинге в большой четверке (</a:t>
            </a:r>
            <a:r>
              <a:rPr lang="en-US" sz="1200" dirty="0">
                <a:solidFill>
                  <a:schemeClr val="dk1"/>
                </a:solidFill>
              </a:rPr>
              <a:t>Deloitte, KPMG) </a:t>
            </a:r>
            <a:r>
              <a:rPr lang="ru-RU" sz="1200" dirty="0">
                <a:solidFill>
                  <a:schemeClr val="dk1"/>
                </a:solidFill>
              </a:rPr>
              <a:t>с фокусом на проекты по оптимизации бизнес-процессов и разработке программ </a:t>
            </a:r>
            <a:r>
              <a:rPr lang="ru-RU" sz="1200" dirty="0" err="1">
                <a:solidFill>
                  <a:schemeClr val="dk1"/>
                </a:solidFill>
              </a:rPr>
              <a:t>диджитализации</a:t>
            </a:r>
            <a:endParaRPr sz="1200" dirty="0">
              <a:solidFill>
                <a:schemeClr val="dk1"/>
              </a:solidFill>
            </a:endParaRPr>
          </a:p>
          <a:p>
            <a:pPr marL="374399" lvl="0" indent="-306599">
              <a:lnSpc>
                <a:spcPct val="115000"/>
              </a:lnSpc>
              <a:spcBef>
                <a:spcPts val="1000"/>
              </a:spcBef>
              <a:buClr>
                <a:schemeClr val="accent1"/>
              </a:buClr>
              <a:buSzPts val="1200"/>
              <a:buFont typeface="IBM Plex Sans"/>
              <a:buChar char="💥"/>
            </a:pPr>
            <a:r>
              <a:rPr lang="ru-RU" sz="1200" dirty="0">
                <a:solidFill>
                  <a:schemeClr val="dk1"/>
                </a:solidFill>
              </a:rPr>
              <a:t>Делала проекты для различных индустрий, среди которых - ритейл, нефтяная промышленность, телеком, банки и транспорт</a:t>
            </a:r>
            <a:endParaRPr lang="en-US" sz="1200" dirty="0">
              <a:solidFill>
                <a:schemeClr val="dk1"/>
              </a:solidFill>
            </a:endParaRPr>
          </a:p>
          <a:p>
            <a:pPr marL="374399" marR="241300" indent="-306599">
              <a:lnSpc>
                <a:spcPct val="115000"/>
              </a:lnSpc>
              <a:spcBef>
                <a:spcPts val="1000"/>
              </a:spcBef>
              <a:buClr>
                <a:schemeClr val="accent1"/>
              </a:buClr>
              <a:buSzPts val="1200"/>
              <a:buFont typeface="IBM Plex Sans"/>
              <a:buChar char="💥"/>
            </a:pPr>
            <a:r>
              <a:rPr lang="ru-RU" sz="1200" dirty="0">
                <a:solidFill>
                  <a:schemeClr val="dk1"/>
                </a:solidFill>
              </a:rPr>
              <a:t>Также работала в </a:t>
            </a:r>
            <a:r>
              <a:rPr lang="en-US" sz="1200" dirty="0">
                <a:solidFill>
                  <a:schemeClr val="dk1"/>
                </a:solidFill>
              </a:rPr>
              <a:t>VK (</a:t>
            </a:r>
            <a:r>
              <a:rPr lang="ru-RU" sz="1200" dirty="0">
                <a:solidFill>
                  <a:schemeClr val="dk1"/>
                </a:solidFill>
              </a:rPr>
              <a:t>раньше </a:t>
            </a:r>
            <a:r>
              <a:rPr lang="en-US" sz="1200" dirty="0" err="1">
                <a:solidFill>
                  <a:schemeClr val="dk1"/>
                </a:solidFill>
              </a:rPr>
              <a:t>Mail.ru</a:t>
            </a:r>
            <a:r>
              <a:rPr lang="en-US" sz="1200" dirty="0">
                <a:solidFill>
                  <a:schemeClr val="dk1"/>
                </a:solidFill>
              </a:rPr>
              <a:t> Group), </a:t>
            </a:r>
            <a:r>
              <a:rPr lang="ru-RU" sz="1200" dirty="0">
                <a:solidFill>
                  <a:schemeClr val="dk1"/>
                </a:solidFill>
              </a:rPr>
              <a:t>в отделе аналитики и эффективности, где разрабатывала сценарии развития для таких продуктов как ВКонтакте, </a:t>
            </a:r>
            <a:r>
              <a:rPr lang="en-US" sz="1200" dirty="0" err="1">
                <a:solidFill>
                  <a:schemeClr val="dk1"/>
                </a:solidFill>
              </a:rPr>
              <a:t>GeekBrains</a:t>
            </a:r>
            <a:r>
              <a:rPr lang="en-US" sz="1200" dirty="0">
                <a:solidFill>
                  <a:schemeClr val="dk1"/>
                </a:solidFill>
              </a:rPr>
              <a:t>, </a:t>
            </a:r>
            <a:r>
              <a:rPr lang="ru-RU" sz="1200" dirty="0">
                <a:solidFill>
                  <a:schemeClr val="dk1"/>
                </a:solidFill>
              </a:rPr>
              <a:t>Юла, </a:t>
            </a:r>
            <a:r>
              <a:rPr lang="en-US" sz="1200" dirty="0">
                <a:solidFill>
                  <a:schemeClr val="dk1"/>
                </a:solidFill>
              </a:rPr>
              <a:t>Delivery Club, </a:t>
            </a:r>
            <a:r>
              <a:rPr lang="ru-RU" sz="1200" dirty="0">
                <a:solidFill>
                  <a:schemeClr val="dk1"/>
                </a:solidFill>
              </a:rPr>
              <a:t>Одноклассники и многих других</a:t>
            </a:r>
            <a:endParaRPr sz="1200" dirty="0">
              <a:solidFill>
                <a:schemeClr val="dk1"/>
              </a:solidFill>
            </a:endParaRPr>
          </a:p>
          <a:p>
            <a:pPr marL="0" marR="0" lvl="0" indent="0" algn="l" rtl="0">
              <a:lnSpc>
                <a:spcPct val="115000"/>
              </a:lnSpc>
              <a:spcBef>
                <a:spcPts val="1000"/>
              </a:spcBef>
              <a:spcAft>
                <a:spcPts val="0"/>
              </a:spcAft>
              <a:buNone/>
            </a:pPr>
            <a:endParaRPr sz="1200"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39999" y="759429"/>
            <a:ext cx="5776133" cy="3271923"/>
          </a:xfrm>
          <a:prstGeom prst="rect">
            <a:avLst/>
          </a:prstGeom>
          <a:noFill/>
          <a:ln>
            <a:noFill/>
          </a:ln>
        </p:spPr>
        <p:txBody>
          <a:bodyPr spcFirstLastPara="1" wrap="square" lIns="0" tIns="85600" rIns="0" bIns="0" anchor="t" anchorCtr="0">
            <a:spAutoFit/>
          </a:bodyPr>
          <a:lstStyle/>
          <a:p>
            <a:pPr marL="410400" indent="-306600">
              <a:buClr>
                <a:srgbClr val="684AE0"/>
              </a:buClr>
              <a:buSzPts val="1200"/>
              <a:buFont typeface=".Apple Color Emoji UI"/>
              <a:buChar char="⚡"/>
            </a:pPr>
            <a:r>
              <a:rPr lang="ru-RU" dirty="0">
                <a:latin typeface="IBM Plex Sans SemiBold"/>
                <a:ea typeface="IBM Plex Sans SemiBold"/>
                <a:cs typeface="IBM Plex Sans SemiBold"/>
                <a:sym typeface="IBM Plex Sans SemiBold"/>
              </a:rPr>
              <a:t>5 этапов внедрения </a:t>
            </a:r>
            <a:r>
              <a:rPr lang="en-US" dirty="0">
                <a:latin typeface="IBM Plex Sans SemiBold"/>
                <a:ea typeface="IBM Plex Sans SemiBold"/>
                <a:cs typeface="IBM Plex Sans SemiBold"/>
                <a:sym typeface="IBM Plex Sans SemiBold"/>
              </a:rPr>
              <a:t>OKR</a:t>
            </a:r>
            <a:br>
              <a:rPr lang="ru-RU" dirty="0">
                <a:latin typeface="IBM Plex Sans SemiBold"/>
                <a:ea typeface="IBM Plex Sans SemiBold"/>
                <a:cs typeface="IBM Plex Sans SemiBold"/>
                <a:sym typeface="IBM Plex Sans SemiBold"/>
              </a:rPr>
            </a:br>
            <a:endParaRPr lang="ru-RU" dirty="0">
              <a:latin typeface="IBM Plex Sans"/>
              <a:sym typeface="IBM Plex Sans"/>
            </a:endParaRPr>
          </a:p>
          <a:p>
            <a:pPr marL="584200" indent="-152400">
              <a:spcBef>
                <a:spcPts val="600"/>
              </a:spcBef>
              <a:buClr>
                <a:srgbClr val="684AE0"/>
              </a:buClr>
              <a:buSzPts val="1200"/>
              <a:buFont typeface="Arial" panose="020B0604020202020204" pitchFamily="34" charset="0"/>
              <a:buChar char="•"/>
            </a:pPr>
            <a:r>
              <a:rPr lang="ru-RU" dirty="0">
                <a:latin typeface="IBM Plex Sans"/>
                <a:sym typeface="IBM Plex Sans"/>
              </a:rPr>
              <a:t>Основатели / топ-менеджеры определяют годовые </a:t>
            </a:r>
            <a:r>
              <a:rPr lang="en-US" dirty="0">
                <a:latin typeface="IBM Plex Sans"/>
                <a:sym typeface="IBM Plex Sans"/>
              </a:rPr>
              <a:t>OKR </a:t>
            </a:r>
            <a:r>
              <a:rPr lang="ru-RU" dirty="0">
                <a:latin typeface="IBM Plex Sans"/>
                <a:sym typeface="IBM Plex Sans"/>
              </a:rPr>
              <a:t>компании в конце года;</a:t>
            </a:r>
          </a:p>
          <a:p>
            <a:pPr marL="584200" indent="-152400">
              <a:spcBef>
                <a:spcPts val="600"/>
              </a:spcBef>
              <a:buClr>
                <a:srgbClr val="684AE0"/>
              </a:buClr>
              <a:buSzPts val="1200"/>
              <a:buFont typeface="Arial" panose="020B0604020202020204" pitchFamily="34" charset="0"/>
              <a:buChar char="•"/>
            </a:pPr>
            <a:r>
              <a:rPr lang="ru-RU" dirty="0">
                <a:latin typeface="IBM Plex Sans"/>
                <a:sym typeface="IBM Plex Sans"/>
              </a:rPr>
              <a:t>Команды определяют свои </a:t>
            </a:r>
            <a:r>
              <a:rPr lang="en-US" dirty="0">
                <a:latin typeface="IBM Plex Sans"/>
                <a:sym typeface="IBM Plex Sans"/>
              </a:rPr>
              <a:t>OKR </a:t>
            </a:r>
            <a:r>
              <a:rPr lang="ru-RU" dirty="0">
                <a:latin typeface="IBM Plex Sans"/>
                <a:sym typeface="IBM Plex Sans"/>
              </a:rPr>
              <a:t>на квартал, исходя из стратегических целей компании;</a:t>
            </a:r>
          </a:p>
          <a:p>
            <a:pPr marL="584200" indent="-152400">
              <a:spcBef>
                <a:spcPts val="600"/>
              </a:spcBef>
              <a:buClr>
                <a:srgbClr val="684AE0"/>
              </a:buClr>
              <a:buSzPts val="1200"/>
              <a:buFont typeface="Arial" panose="020B0604020202020204" pitchFamily="34" charset="0"/>
              <a:buChar char="•"/>
            </a:pPr>
            <a:r>
              <a:rPr lang="ru-RU" dirty="0">
                <a:latin typeface="IBM Plex Sans"/>
                <a:sym typeface="IBM Plex Sans"/>
              </a:rPr>
              <a:t>Команда ставит цели на месяц, исходя из своих квартальных </a:t>
            </a:r>
            <a:r>
              <a:rPr lang="en-US" dirty="0">
                <a:latin typeface="IBM Plex Sans"/>
                <a:sym typeface="IBM Plex Sans"/>
              </a:rPr>
              <a:t>OKR;</a:t>
            </a:r>
          </a:p>
          <a:p>
            <a:pPr marL="584200" indent="-152400">
              <a:spcBef>
                <a:spcPts val="600"/>
              </a:spcBef>
              <a:buClr>
                <a:srgbClr val="684AE0"/>
              </a:buClr>
              <a:buSzPts val="1200"/>
              <a:buFont typeface="Arial" panose="020B0604020202020204" pitchFamily="34" charset="0"/>
              <a:buChar char="•"/>
            </a:pPr>
            <a:r>
              <a:rPr lang="ru-RU" dirty="0">
                <a:latin typeface="IBM Plex Sans"/>
                <a:sym typeface="IBM Plex Sans"/>
              </a:rPr>
              <a:t>Команда 1 раз в неделю (или 1 раз в 2 недели) проводит встречи, на которых отслеживается статус выполнения </a:t>
            </a:r>
            <a:r>
              <a:rPr lang="en-US" dirty="0">
                <a:latin typeface="IBM Plex Sans"/>
                <a:sym typeface="IBM Plex Sans"/>
              </a:rPr>
              <a:t>OKR;</a:t>
            </a:r>
          </a:p>
          <a:p>
            <a:pPr marL="584200" indent="-152400">
              <a:spcBef>
                <a:spcPts val="600"/>
              </a:spcBef>
              <a:buClr>
                <a:srgbClr val="684AE0"/>
              </a:buClr>
              <a:buSzPts val="1200"/>
              <a:buFont typeface="Arial" panose="020B0604020202020204" pitchFamily="34" charset="0"/>
              <a:buChar char="•"/>
            </a:pPr>
            <a:r>
              <a:rPr lang="ru-RU" dirty="0">
                <a:latin typeface="IBM Plex Sans"/>
                <a:sym typeface="IBM Plex Sans"/>
              </a:rPr>
              <a:t>В конце квартала команда собирается на ретроспективу, где она оценивает результаты достижения </a:t>
            </a:r>
            <a:r>
              <a:rPr lang="en-US" dirty="0">
                <a:latin typeface="IBM Plex Sans"/>
                <a:sym typeface="IBM Plex Sans"/>
              </a:rPr>
              <a:t>OKR </a:t>
            </a:r>
            <a:r>
              <a:rPr lang="ru-RU" dirty="0">
                <a:latin typeface="IBM Plex Sans"/>
                <a:sym typeface="IBM Plex Sans"/>
              </a:rPr>
              <a:t>этого квартала, делает выводы и ставит новые </a:t>
            </a:r>
            <a:r>
              <a:rPr lang="en-US" dirty="0">
                <a:latin typeface="IBM Plex Sans"/>
                <a:sym typeface="IBM Plex Sans"/>
              </a:rPr>
              <a:t>OKR </a:t>
            </a:r>
            <a:r>
              <a:rPr lang="ru-RU" dirty="0">
                <a:latin typeface="IBM Plex Sans"/>
                <a:sym typeface="IBM Plex Sans"/>
              </a:rPr>
              <a:t>на следующий квартал.</a:t>
            </a: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OKR</a:t>
            </a:r>
            <a:endParaRPr lang="ru-RU" dirty="0"/>
          </a:p>
        </p:txBody>
      </p:sp>
    </p:spTree>
    <p:extLst>
      <p:ext uri="{BB962C8B-B14F-4D97-AF65-F5344CB8AC3E}">
        <p14:creationId xmlns:p14="http://schemas.microsoft.com/office/powerpoint/2010/main" val="847425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8"/>
          <p:cNvSpPr txBox="1"/>
          <p:nvPr/>
        </p:nvSpPr>
        <p:spPr>
          <a:xfrm>
            <a:off x="539999" y="759429"/>
            <a:ext cx="5776133" cy="3810532"/>
          </a:xfrm>
          <a:prstGeom prst="rect">
            <a:avLst/>
          </a:prstGeom>
          <a:noFill/>
          <a:ln>
            <a:noFill/>
          </a:ln>
        </p:spPr>
        <p:txBody>
          <a:bodyPr spcFirstLastPara="1" wrap="square" lIns="0" tIns="85600" rIns="0" bIns="0" anchor="t" anchorCtr="0">
            <a:spAutoFit/>
          </a:bodyPr>
          <a:lstStyle/>
          <a:p>
            <a:pPr marL="103800">
              <a:buClr>
                <a:srgbClr val="684AE0"/>
              </a:buClr>
              <a:buSzPts val="1200"/>
            </a:pPr>
            <a:r>
              <a:rPr lang="ru-RU" sz="1200" i="1" dirty="0">
                <a:latin typeface="IBM Plex Sans SemiBold"/>
                <a:ea typeface="IBM Plex Sans SemiBold"/>
                <a:cs typeface="IBM Plex Sans SemiBold"/>
                <a:sym typeface="IBM Plex Sans SemiBold"/>
              </a:rPr>
              <a:t>Пример 1</a:t>
            </a:r>
            <a:endParaRPr lang="en-US" sz="1200" i="1" dirty="0">
              <a:latin typeface="IBM Plex Sans SemiBold"/>
              <a:ea typeface="IBM Plex Sans SemiBold"/>
              <a:cs typeface="IBM Plex Sans SemiBold"/>
              <a:sym typeface="IBM Plex Sans SemiBold"/>
            </a:endParaRPr>
          </a:p>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O </a:t>
            </a:r>
            <a:r>
              <a:rPr lang="ru-RU" sz="1200" dirty="0">
                <a:latin typeface="IBM Plex Sans SemiBold"/>
                <a:cs typeface="IBM Plex Sans SemiBold"/>
                <a:sym typeface="IBM Plex Sans"/>
              </a:rPr>
              <a:t>или </a:t>
            </a:r>
            <a:r>
              <a:rPr lang="en-US" sz="1200" dirty="0">
                <a:latin typeface="IBM Plex Sans SemiBold"/>
                <a:cs typeface="IBM Plex Sans SemiBold"/>
                <a:sym typeface="IBM Plex Sans"/>
              </a:rPr>
              <a:t>Objectives</a:t>
            </a:r>
            <a:r>
              <a:rPr lang="ru-RU" sz="1200" dirty="0">
                <a:latin typeface="IBM Plex Sans SemiBold"/>
                <a:cs typeface="IBM Plex Sans SemiBold"/>
                <a:sym typeface="IBM Plex Sans"/>
              </a:rPr>
              <a:t>: </a:t>
            </a:r>
            <a:r>
              <a:rPr lang="ru-RU" sz="1200" dirty="0">
                <a:latin typeface="IBM Plex Sans"/>
                <a:sym typeface="IBM Plex Sans"/>
              </a:rPr>
              <a:t>Развитие корпоративного глобального бизнеса компании</a:t>
            </a:r>
          </a:p>
          <a:p>
            <a:pPr marL="410400" lvl="0" indent="-306600">
              <a:spcBef>
                <a:spcPts val="600"/>
              </a:spcBef>
              <a:buClr>
                <a:srgbClr val="684AE0"/>
              </a:buClr>
              <a:buSzPts val="1200"/>
              <a:buFont typeface="Zapf Dingbats"/>
              <a:buChar char="➜"/>
            </a:pPr>
            <a:r>
              <a:rPr lang="en-US" sz="1200" dirty="0">
                <a:latin typeface="IBM Plex Sans SemiBold"/>
                <a:ea typeface="IBM Plex Sans"/>
                <a:cs typeface="IBM Plex Sans SemiBold"/>
                <a:sym typeface="IBM Plex Sans"/>
              </a:rPr>
              <a:t>KR </a:t>
            </a:r>
            <a:r>
              <a:rPr lang="ru-RU" sz="1200" dirty="0">
                <a:latin typeface="IBM Plex Sans SemiBold"/>
                <a:ea typeface="IBM Plex Sans"/>
                <a:cs typeface="IBM Plex Sans SemiBold"/>
                <a:sym typeface="IBM Plex Sans"/>
              </a:rPr>
              <a:t>или </a:t>
            </a:r>
            <a:r>
              <a:rPr lang="en-US" sz="1200" dirty="0">
                <a:latin typeface="IBM Plex Sans SemiBold"/>
                <a:ea typeface="IBM Plex Sans"/>
                <a:cs typeface="IBM Plex Sans SemiBold"/>
                <a:sym typeface="IBM Plex Sans"/>
              </a:rPr>
              <a:t>Key Results</a:t>
            </a:r>
            <a:r>
              <a:rPr lang="ru-RU" sz="1200" dirty="0">
                <a:latin typeface="IBM Plex Sans SemiBold"/>
                <a:ea typeface="IBM Plex Sans"/>
                <a:cs typeface="IBM Plex Sans SemiBold"/>
                <a:sym typeface="IBM Plex Sans"/>
              </a:rPr>
              <a:t>:</a:t>
            </a:r>
            <a:endParaRPr lang="ru-RU" sz="1200" dirty="0">
              <a:latin typeface="IBM Plex Sans SemiBold"/>
              <a:cs typeface="IBM Plex Sans SemiBold"/>
              <a:sym typeface="IBM Plex Sans"/>
            </a:endParaRPr>
          </a:p>
          <a:p>
            <a:pPr marL="584200" indent="-152400">
              <a:spcBef>
                <a:spcPts val="600"/>
              </a:spcBef>
              <a:buClr>
                <a:srgbClr val="684AE0"/>
              </a:buClr>
              <a:buSzPts val="1200"/>
              <a:buFont typeface="Arial" panose="020B0604020202020204" pitchFamily="34" charset="0"/>
              <a:buChar char="•"/>
            </a:pPr>
            <a:r>
              <a:rPr lang="ru-RU" sz="1200" dirty="0">
                <a:latin typeface="IBM Plex Sans"/>
                <a:sym typeface="IBM Plex Sans"/>
              </a:rPr>
              <a:t>Выбрать 40 новых кандидатов на франшизу к марту</a:t>
            </a:r>
          </a:p>
          <a:p>
            <a:pPr marL="584200" indent="-152400">
              <a:spcBef>
                <a:spcPts val="600"/>
              </a:spcBef>
              <a:buClr>
                <a:srgbClr val="684AE0"/>
              </a:buClr>
              <a:buSzPts val="1200"/>
              <a:buFont typeface="Arial" panose="020B0604020202020204" pitchFamily="34" charset="0"/>
              <a:buChar char="•"/>
            </a:pPr>
            <a:r>
              <a:rPr lang="ru-RU" sz="1200" dirty="0">
                <a:latin typeface="IBM Plex Sans"/>
                <a:sym typeface="IBM Plex Sans"/>
              </a:rPr>
              <a:t>Обучить 30 из них до июня</a:t>
            </a:r>
          </a:p>
          <a:p>
            <a:pPr marL="584200" indent="-152400">
              <a:spcBef>
                <a:spcPts val="600"/>
              </a:spcBef>
              <a:buClr>
                <a:srgbClr val="684AE0"/>
              </a:buClr>
              <a:buSzPts val="1200"/>
              <a:buFont typeface="Arial" panose="020B0604020202020204" pitchFamily="34" charset="0"/>
              <a:buChar char="•"/>
            </a:pPr>
            <a:r>
              <a:rPr lang="ru-RU" sz="1200" dirty="0">
                <a:latin typeface="IBM Plex Sans"/>
                <a:sym typeface="IBM Plex Sans"/>
              </a:rPr>
              <a:t>Заключить контракты с 25 из них до сентября</a:t>
            </a:r>
          </a:p>
          <a:p>
            <a:pPr marL="584200" indent="-152400">
              <a:spcBef>
                <a:spcPts val="600"/>
              </a:spcBef>
              <a:buClr>
                <a:srgbClr val="684AE0"/>
              </a:buClr>
              <a:buSzPts val="1200"/>
              <a:buFont typeface="Arial" panose="020B0604020202020204" pitchFamily="34" charset="0"/>
              <a:buChar char="•"/>
            </a:pPr>
            <a:r>
              <a:rPr lang="ru-RU" sz="1200" dirty="0">
                <a:latin typeface="IBM Plex Sans"/>
                <a:sym typeface="IBM Plex Sans"/>
              </a:rPr>
              <a:t>Открыть 20 магазинов до декабря</a:t>
            </a:r>
          </a:p>
          <a:p>
            <a:pPr marL="103800">
              <a:spcBef>
                <a:spcPts val="600"/>
              </a:spcBef>
              <a:buClr>
                <a:srgbClr val="684AE0"/>
              </a:buClr>
              <a:buSzPts val="1200"/>
            </a:pPr>
            <a:endParaRPr lang="ru-RU" sz="1200" dirty="0">
              <a:latin typeface="IBM Plex Sans"/>
              <a:sym typeface="IBM Plex Sans"/>
            </a:endParaRPr>
          </a:p>
          <a:p>
            <a:pPr marL="103800">
              <a:buClr>
                <a:srgbClr val="684AE0"/>
              </a:buClr>
              <a:buSzPts val="1200"/>
            </a:pPr>
            <a:r>
              <a:rPr lang="ru-RU" sz="1200" i="1" dirty="0">
                <a:latin typeface="IBM Plex Sans SemiBold"/>
                <a:ea typeface="IBM Plex Sans SemiBold"/>
                <a:cs typeface="IBM Plex Sans SemiBold"/>
                <a:sym typeface="IBM Plex Sans SemiBold"/>
              </a:rPr>
              <a:t>Пример 2</a:t>
            </a:r>
            <a:endParaRPr lang="en-US" sz="1200" i="1" dirty="0">
              <a:latin typeface="IBM Plex Sans SemiBold"/>
              <a:ea typeface="IBM Plex Sans SemiBold"/>
              <a:cs typeface="IBM Plex Sans SemiBold"/>
              <a:sym typeface="IBM Plex Sans SemiBold"/>
            </a:endParaRPr>
          </a:p>
          <a:p>
            <a:pPr marL="410400" indent="-306600">
              <a:spcBef>
                <a:spcPts val="600"/>
              </a:spcBef>
              <a:buClr>
                <a:srgbClr val="684AE0"/>
              </a:buClr>
              <a:buSzPts val="1200"/>
              <a:buFont typeface="Zapf Dingbats"/>
              <a:buChar char="➜"/>
            </a:pPr>
            <a:r>
              <a:rPr lang="en-US" sz="1200" dirty="0">
                <a:latin typeface="IBM Plex Sans SemiBold"/>
                <a:cs typeface="IBM Plex Sans SemiBold"/>
                <a:sym typeface="IBM Plex Sans"/>
              </a:rPr>
              <a:t>O </a:t>
            </a:r>
            <a:r>
              <a:rPr lang="ru-RU" sz="1200" dirty="0">
                <a:latin typeface="IBM Plex Sans SemiBold"/>
                <a:cs typeface="IBM Plex Sans SemiBold"/>
                <a:sym typeface="IBM Plex Sans"/>
              </a:rPr>
              <a:t>или </a:t>
            </a:r>
            <a:r>
              <a:rPr lang="en-US" sz="1200" dirty="0">
                <a:latin typeface="IBM Plex Sans SemiBold"/>
                <a:cs typeface="IBM Plex Sans SemiBold"/>
                <a:sym typeface="IBM Plex Sans"/>
              </a:rPr>
              <a:t>Objectives</a:t>
            </a:r>
            <a:r>
              <a:rPr lang="ru-RU" sz="1200" dirty="0">
                <a:latin typeface="IBM Plex Sans SemiBold"/>
                <a:cs typeface="IBM Plex Sans SemiBold"/>
                <a:sym typeface="IBM Plex Sans"/>
              </a:rPr>
              <a:t>: </a:t>
            </a:r>
            <a:r>
              <a:rPr lang="ru-RU" sz="1200" dirty="0">
                <a:latin typeface="IBM Plex Sans"/>
                <a:sym typeface="IBM Plex Sans"/>
              </a:rPr>
              <a:t>Поставить рекорд по привлечению клиентов </a:t>
            </a:r>
          </a:p>
          <a:p>
            <a:pPr marL="410400" lvl="0" indent="-306600">
              <a:spcBef>
                <a:spcPts val="600"/>
              </a:spcBef>
              <a:buClr>
                <a:srgbClr val="684AE0"/>
              </a:buClr>
              <a:buSzPts val="1200"/>
              <a:buFont typeface="Zapf Dingbats"/>
              <a:buChar char="➜"/>
            </a:pPr>
            <a:r>
              <a:rPr lang="en-US" sz="1200" dirty="0">
                <a:latin typeface="IBM Plex Sans SemiBold"/>
                <a:ea typeface="IBM Plex Sans"/>
                <a:cs typeface="IBM Plex Sans SemiBold"/>
                <a:sym typeface="IBM Plex Sans"/>
              </a:rPr>
              <a:t>KR </a:t>
            </a:r>
            <a:r>
              <a:rPr lang="ru-RU" sz="1200" dirty="0">
                <a:latin typeface="IBM Plex Sans SemiBold"/>
                <a:ea typeface="IBM Plex Sans"/>
                <a:cs typeface="IBM Plex Sans SemiBold"/>
                <a:sym typeface="IBM Plex Sans"/>
              </a:rPr>
              <a:t>или </a:t>
            </a:r>
            <a:r>
              <a:rPr lang="en-US" sz="1200" dirty="0">
                <a:latin typeface="IBM Plex Sans SemiBold"/>
                <a:ea typeface="IBM Plex Sans"/>
                <a:cs typeface="IBM Plex Sans SemiBold"/>
                <a:sym typeface="IBM Plex Sans"/>
              </a:rPr>
              <a:t>Key Results</a:t>
            </a:r>
            <a:r>
              <a:rPr lang="ru-RU" sz="1200" dirty="0">
                <a:latin typeface="IBM Plex Sans SemiBold"/>
                <a:ea typeface="IBM Plex Sans"/>
                <a:cs typeface="IBM Plex Sans SemiBold"/>
                <a:sym typeface="IBM Plex Sans"/>
              </a:rPr>
              <a:t>:</a:t>
            </a:r>
            <a:endParaRPr lang="ru-RU" sz="1200" dirty="0">
              <a:latin typeface="IBM Plex Sans SemiBold"/>
              <a:cs typeface="IBM Plex Sans SemiBold"/>
              <a:sym typeface="IBM Plex Sans"/>
            </a:endParaRPr>
          </a:p>
          <a:p>
            <a:pPr marL="584200" indent="-152400">
              <a:spcBef>
                <a:spcPts val="600"/>
              </a:spcBef>
              <a:buClr>
                <a:srgbClr val="684AE0"/>
              </a:buClr>
              <a:buSzPts val="1200"/>
              <a:buFont typeface="Arial" panose="020B0604020202020204" pitchFamily="34" charset="0"/>
              <a:buChar char="•"/>
            </a:pPr>
            <a:r>
              <a:rPr lang="ru-RU" sz="1200" dirty="0">
                <a:latin typeface="IBM Plex Sans"/>
                <a:sym typeface="IBM Plex Sans"/>
              </a:rPr>
              <a:t>Увеличить </a:t>
            </a:r>
            <a:r>
              <a:rPr lang="en-US" sz="1200" dirty="0">
                <a:latin typeface="IBM Plex Sans"/>
                <a:sym typeface="IBM Plex Sans"/>
              </a:rPr>
              <a:t>DAU </a:t>
            </a:r>
            <a:r>
              <a:rPr lang="ru-RU" sz="1200" dirty="0">
                <a:latin typeface="IBM Plex Sans"/>
                <a:sym typeface="IBM Plex Sans"/>
              </a:rPr>
              <a:t>с 5 000 до 10 000</a:t>
            </a:r>
          </a:p>
          <a:p>
            <a:pPr marL="584200" indent="-152400">
              <a:spcBef>
                <a:spcPts val="600"/>
              </a:spcBef>
              <a:buClr>
                <a:srgbClr val="684AE0"/>
              </a:buClr>
              <a:buSzPts val="1200"/>
              <a:buFont typeface="Arial" panose="020B0604020202020204" pitchFamily="34" charset="0"/>
              <a:buChar char="•"/>
            </a:pPr>
            <a:r>
              <a:rPr lang="ru-RU" sz="1200" dirty="0">
                <a:latin typeface="IBM Plex Sans"/>
                <a:sym typeface="IBM Plex Sans"/>
              </a:rPr>
              <a:t>Увеличить количество регистраций до 10 000 в месяц</a:t>
            </a:r>
          </a:p>
          <a:p>
            <a:pPr marL="584200" indent="-152400">
              <a:spcBef>
                <a:spcPts val="600"/>
              </a:spcBef>
              <a:buClr>
                <a:srgbClr val="684AE0"/>
              </a:buClr>
              <a:buSzPts val="1200"/>
              <a:buFont typeface="Arial" panose="020B0604020202020204" pitchFamily="34" charset="0"/>
              <a:buChar char="•"/>
            </a:pPr>
            <a:r>
              <a:rPr lang="ru-RU" sz="1200" dirty="0">
                <a:latin typeface="IBM Plex Sans"/>
                <a:sym typeface="IBM Plex Sans"/>
              </a:rPr>
              <a:t>Сохранять </a:t>
            </a:r>
            <a:r>
              <a:rPr lang="en-US" sz="1200" dirty="0">
                <a:latin typeface="IBM Plex Sans"/>
                <a:sym typeface="IBM Plex Sans"/>
              </a:rPr>
              <a:t>CAC </a:t>
            </a:r>
            <a:r>
              <a:rPr lang="ru-RU" sz="1200" dirty="0">
                <a:latin typeface="IBM Plex Sans"/>
                <a:sym typeface="IBM Plex Sans"/>
              </a:rPr>
              <a:t>на прежнем уровне 200 рублей </a:t>
            </a:r>
          </a:p>
        </p:txBody>
      </p:sp>
      <p:sp>
        <p:nvSpPr>
          <p:cNvPr id="2" name="Google Shape;365;p52">
            <a:extLst>
              <a:ext uri="{FF2B5EF4-FFF2-40B4-BE49-F238E27FC236}">
                <a16:creationId xmlns:a16="http://schemas.microsoft.com/office/drawing/2014/main" id="{4843D87D-8278-2E83-5184-06F71FA0BD7A}"/>
              </a:ext>
            </a:extLst>
          </p:cNvPr>
          <p:cNvSpPr txBox="1">
            <a:spLocks noGrp="1"/>
          </p:cNvSpPr>
          <p:nvPr>
            <p:ph type="subTitle" idx="1"/>
          </p:nvPr>
        </p:nvSpPr>
        <p:spPr>
          <a:xfrm>
            <a:off x="540000" y="152400"/>
            <a:ext cx="5958000" cy="360000"/>
          </a:xfrm>
          <a:prstGeom prst="rect">
            <a:avLst/>
          </a:prstGeom>
        </p:spPr>
        <p:txBody>
          <a:bodyPr spcFirstLastPara="1" wrap="square" lIns="0" tIns="36000" rIns="0" bIns="36000" anchor="ctr" anchorCtr="0">
            <a:noAutofit/>
          </a:bodyPr>
          <a:lstStyle/>
          <a:p>
            <a:r>
              <a:rPr lang="ru-RU" dirty="0"/>
              <a:t>Методы постановки целей</a:t>
            </a:r>
            <a:r>
              <a:rPr lang="en-US" dirty="0"/>
              <a:t>: OKR</a:t>
            </a:r>
            <a:endParaRPr lang="ru-RU" dirty="0"/>
          </a:p>
        </p:txBody>
      </p:sp>
    </p:spTree>
    <p:extLst>
      <p:ext uri="{BB962C8B-B14F-4D97-AF65-F5344CB8AC3E}">
        <p14:creationId xmlns:p14="http://schemas.microsoft.com/office/powerpoint/2010/main" val="501861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3" name="Заголовок 2">
            <a:extLst>
              <a:ext uri="{FF2B5EF4-FFF2-40B4-BE49-F238E27FC236}">
                <a16:creationId xmlns:a16="http://schemas.microsoft.com/office/drawing/2014/main" id="{AC7ADAE2-5AA5-8F62-9C8C-D281E70BF5E6}"/>
              </a:ext>
            </a:extLst>
          </p:cNvPr>
          <p:cNvSpPr txBox="1">
            <a:spLocks/>
          </p:cNvSpPr>
          <p:nvPr/>
        </p:nvSpPr>
        <p:spPr>
          <a:xfrm>
            <a:off x="1041158" y="3400314"/>
            <a:ext cx="3855600" cy="36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ru-RU" dirty="0"/>
          </a:p>
        </p:txBody>
      </p:sp>
      <p:sp>
        <p:nvSpPr>
          <p:cNvPr id="7" name="Google Shape;759;p88">
            <a:extLst>
              <a:ext uri="{FF2B5EF4-FFF2-40B4-BE49-F238E27FC236}">
                <a16:creationId xmlns:a16="http://schemas.microsoft.com/office/drawing/2014/main" id="{5E235201-7303-538C-4CE0-2469DE18E63D}"/>
              </a:ext>
            </a:extLst>
          </p:cNvPr>
          <p:cNvSpPr txBox="1"/>
          <p:nvPr/>
        </p:nvSpPr>
        <p:spPr>
          <a:xfrm>
            <a:off x="539997" y="720000"/>
            <a:ext cx="5947200" cy="240927"/>
          </a:xfrm>
          <a:prstGeom prst="rect">
            <a:avLst/>
          </a:prstGeom>
          <a:noFill/>
          <a:ln>
            <a:noFill/>
          </a:ln>
        </p:spPr>
        <p:txBody>
          <a:bodyPr spcFirstLastPara="1" wrap="square" lIns="0" tIns="5425" rIns="0" bIns="0" anchor="t" anchorCtr="0">
            <a:spAutoFit/>
          </a:bodyPr>
          <a:lstStyle/>
          <a:p>
            <a:pPr lvl="0">
              <a:lnSpc>
                <a:spcPct val="85000"/>
              </a:lnSpc>
            </a:pPr>
            <a:r>
              <a:rPr lang="ru-RU" sz="1800" dirty="0">
                <a:solidFill>
                  <a:srgbClr val="1D1D1B"/>
                </a:solidFill>
                <a:latin typeface="IBM Plex Sans SemiBold"/>
                <a:ea typeface="IBM Plex Sans SemiBold"/>
                <a:cs typeface="IBM Plex Sans SemiBold"/>
                <a:sym typeface="IBM Plex Sans SemiBold"/>
              </a:rPr>
              <a:t>Преимущества методик </a:t>
            </a:r>
            <a:r>
              <a:rPr lang="en-US" sz="1800" dirty="0">
                <a:solidFill>
                  <a:srgbClr val="1D1D1B"/>
                </a:solidFill>
                <a:latin typeface="IBM Plex Sans SemiBold"/>
                <a:ea typeface="IBM Plex Sans SemiBold"/>
                <a:cs typeface="IBM Plex Sans SemiBold"/>
                <a:sym typeface="IBM Plex Sans SemiBold"/>
              </a:rPr>
              <a:t>SMART </a:t>
            </a:r>
            <a:r>
              <a:rPr lang="ru-RU" sz="1800" dirty="0">
                <a:solidFill>
                  <a:srgbClr val="1D1D1B"/>
                </a:solidFill>
                <a:latin typeface="IBM Plex Sans SemiBold"/>
                <a:ea typeface="IBM Plex Sans SemiBold"/>
                <a:cs typeface="IBM Plex Sans SemiBold"/>
                <a:sym typeface="IBM Plex Sans SemiBold"/>
              </a:rPr>
              <a:t>и </a:t>
            </a:r>
            <a:r>
              <a:rPr lang="en-US" sz="1800" dirty="0">
                <a:solidFill>
                  <a:srgbClr val="1D1D1B"/>
                </a:solidFill>
                <a:latin typeface="IBM Plex Sans SemiBold"/>
                <a:ea typeface="IBM Plex Sans SemiBold"/>
                <a:cs typeface="IBM Plex Sans SemiBold"/>
                <a:sym typeface="IBM Plex Sans SemiBold"/>
              </a:rPr>
              <a:t>OKR</a:t>
            </a:r>
          </a:p>
        </p:txBody>
      </p:sp>
      <p:pic>
        <p:nvPicPr>
          <p:cNvPr id="8" name="Google Shape;1147;p112" descr="preencoded.png">
            <a:extLst>
              <a:ext uri="{FF2B5EF4-FFF2-40B4-BE49-F238E27FC236}">
                <a16:creationId xmlns:a16="http://schemas.microsoft.com/office/drawing/2014/main" id="{85FC0DF4-F3CB-1F8A-BDE8-99FE7D296EC5}"/>
              </a:ext>
            </a:extLst>
          </p:cNvPr>
          <p:cNvPicPr preferRelativeResize="0"/>
          <p:nvPr/>
        </p:nvPicPr>
        <p:blipFill rotWithShape="1">
          <a:blip r:embed="rId3">
            <a:alphaModFix/>
          </a:blip>
          <a:srcRect/>
          <a:stretch/>
        </p:blipFill>
        <p:spPr>
          <a:xfrm>
            <a:off x="4310781" y="2287662"/>
            <a:ext cx="762377" cy="752651"/>
          </a:xfrm>
          <a:prstGeom prst="rect">
            <a:avLst/>
          </a:prstGeom>
          <a:noFill/>
          <a:ln>
            <a:noFill/>
          </a:ln>
        </p:spPr>
      </p:pic>
      <p:pic>
        <p:nvPicPr>
          <p:cNvPr id="9" name="Google Shape;1142;p112" descr="preencoded.png">
            <a:extLst>
              <a:ext uri="{FF2B5EF4-FFF2-40B4-BE49-F238E27FC236}">
                <a16:creationId xmlns:a16="http://schemas.microsoft.com/office/drawing/2014/main" id="{174C0C1E-EB5E-6D0A-40CC-C27E2A4EA53A}"/>
              </a:ext>
            </a:extLst>
          </p:cNvPr>
          <p:cNvPicPr preferRelativeResize="0"/>
          <p:nvPr/>
        </p:nvPicPr>
        <p:blipFill rotWithShape="1">
          <a:blip r:embed="rId4">
            <a:alphaModFix/>
          </a:blip>
          <a:srcRect/>
          <a:stretch/>
        </p:blipFill>
        <p:spPr>
          <a:xfrm>
            <a:off x="6867215" y="2128654"/>
            <a:ext cx="874476" cy="886192"/>
          </a:xfrm>
          <a:prstGeom prst="rect">
            <a:avLst/>
          </a:prstGeom>
          <a:noFill/>
          <a:ln>
            <a:noFill/>
          </a:ln>
        </p:spPr>
      </p:pic>
      <p:sp>
        <p:nvSpPr>
          <p:cNvPr id="11" name="TextBox 10">
            <a:extLst>
              <a:ext uri="{FF2B5EF4-FFF2-40B4-BE49-F238E27FC236}">
                <a16:creationId xmlns:a16="http://schemas.microsoft.com/office/drawing/2014/main" id="{C66C8EAF-3FB8-00F4-2724-54FC2C475E33}"/>
              </a:ext>
            </a:extLst>
          </p:cNvPr>
          <p:cNvSpPr txBox="1"/>
          <p:nvPr/>
        </p:nvSpPr>
        <p:spPr>
          <a:xfrm>
            <a:off x="4212068" y="3238442"/>
            <a:ext cx="1037492" cy="323743"/>
          </a:xfrm>
          <a:prstGeom prst="rect">
            <a:avLst/>
          </a:prstGeom>
          <a:noFill/>
        </p:spPr>
        <p:txBody>
          <a:bodyPr wrap="square">
            <a:spAutoFit/>
          </a:bodyPr>
          <a:lstStyle/>
          <a:p>
            <a:pPr lvl="0" algn="ctr">
              <a:lnSpc>
                <a:spcPct val="115000"/>
              </a:lnSpc>
              <a:spcBef>
                <a:spcPts val="500"/>
              </a:spcBef>
              <a:spcAft>
                <a:spcPts val="1000"/>
              </a:spcAft>
            </a:pPr>
            <a:r>
              <a:rPr lang="ru-RU" sz="1400" b="1" dirty="0">
                <a:solidFill>
                  <a:srgbClr val="000000"/>
                </a:solidFill>
                <a:effectLst/>
                <a:highlight>
                  <a:srgbClr val="FFFFFF"/>
                </a:highlight>
                <a:latin typeface="IBM Plex Sans" panose="020B0503050203000203" pitchFamily="34" charset="0"/>
                <a:ea typeface="IBM Plex Sans" panose="020B0503050203000203" pitchFamily="34" charset="0"/>
                <a:cs typeface="IBM Plex Sans" panose="020B0503050203000203" pitchFamily="34" charset="0"/>
              </a:rPr>
              <a:t>Гибкость</a:t>
            </a:r>
            <a:endParaRPr lang="ru-RU" sz="1400" b="1" dirty="0">
              <a:effectLst/>
              <a:highlight>
                <a:srgbClr val="FFFFFF"/>
              </a:highlight>
              <a:latin typeface="IBM Plex Sans" panose="020B0503050203000203" pitchFamily="34" charset="0"/>
              <a:ea typeface="IBM Plex Sans" panose="020B0503050203000203" pitchFamily="34" charset="0"/>
              <a:cs typeface="IBM Plex Sans" panose="020B0503050203000203" pitchFamily="34" charset="0"/>
            </a:endParaRPr>
          </a:p>
        </p:txBody>
      </p:sp>
      <p:sp>
        <p:nvSpPr>
          <p:cNvPr id="12" name="TextBox 11">
            <a:extLst>
              <a:ext uri="{FF2B5EF4-FFF2-40B4-BE49-F238E27FC236}">
                <a16:creationId xmlns:a16="http://schemas.microsoft.com/office/drawing/2014/main" id="{C0ACAB70-F56A-AF6D-EB94-9965535F5C84}"/>
              </a:ext>
            </a:extLst>
          </p:cNvPr>
          <p:cNvSpPr txBox="1"/>
          <p:nvPr/>
        </p:nvSpPr>
        <p:spPr>
          <a:xfrm>
            <a:off x="6291386" y="3238442"/>
            <a:ext cx="2026134" cy="323743"/>
          </a:xfrm>
          <a:prstGeom prst="rect">
            <a:avLst/>
          </a:prstGeom>
          <a:noFill/>
        </p:spPr>
        <p:txBody>
          <a:bodyPr wrap="square">
            <a:spAutoFit/>
          </a:bodyPr>
          <a:lstStyle/>
          <a:p>
            <a:pPr lvl="0" algn="ctr">
              <a:lnSpc>
                <a:spcPct val="115000"/>
              </a:lnSpc>
              <a:spcBef>
                <a:spcPts val="500"/>
              </a:spcBef>
              <a:spcAft>
                <a:spcPts val="1000"/>
              </a:spcAft>
            </a:pPr>
            <a:r>
              <a:rPr lang="ru-RU" b="1" dirty="0">
                <a:latin typeface="IBM Plex Sans" panose="020B0503050203000203" pitchFamily="34" charset="0"/>
                <a:ea typeface="IBM Plex Sans" panose="020B0503050203000203" pitchFamily="34" charset="0"/>
                <a:cs typeface="IBM Plex Sans" panose="020B0503050203000203" pitchFamily="34" charset="0"/>
              </a:rPr>
              <a:t>Сфокусированность</a:t>
            </a:r>
          </a:p>
        </p:txBody>
      </p:sp>
      <p:pic>
        <p:nvPicPr>
          <p:cNvPr id="13" name="Google Shape;1153;p112" descr="preencoded.png">
            <a:extLst>
              <a:ext uri="{FF2B5EF4-FFF2-40B4-BE49-F238E27FC236}">
                <a16:creationId xmlns:a16="http://schemas.microsoft.com/office/drawing/2014/main" id="{D16A9FCE-7911-9619-C9F1-36852A8EDBDA}"/>
              </a:ext>
            </a:extLst>
          </p:cNvPr>
          <p:cNvPicPr preferRelativeResize="0"/>
          <p:nvPr/>
        </p:nvPicPr>
        <p:blipFill rotWithShape="1">
          <a:blip r:embed="rId5">
            <a:alphaModFix/>
          </a:blip>
          <a:srcRect/>
          <a:stretch/>
        </p:blipFill>
        <p:spPr>
          <a:xfrm>
            <a:off x="1607209" y="2287662"/>
            <a:ext cx="1076220" cy="752651"/>
          </a:xfrm>
          <a:prstGeom prst="rect">
            <a:avLst/>
          </a:prstGeom>
          <a:noFill/>
          <a:ln>
            <a:noFill/>
          </a:ln>
        </p:spPr>
      </p:pic>
      <p:sp>
        <p:nvSpPr>
          <p:cNvPr id="14" name="TextBox 13">
            <a:extLst>
              <a:ext uri="{FF2B5EF4-FFF2-40B4-BE49-F238E27FC236}">
                <a16:creationId xmlns:a16="http://schemas.microsoft.com/office/drawing/2014/main" id="{78912975-5562-6F6F-A377-1B92D8E8D696}"/>
              </a:ext>
            </a:extLst>
          </p:cNvPr>
          <p:cNvSpPr txBox="1"/>
          <p:nvPr/>
        </p:nvSpPr>
        <p:spPr>
          <a:xfrm>
            <a:off x="1424350" y="3256571"/>
            <a:ext cx="1441938" cy="323743"/>
          </a:xfrm>
          <a:prstGeom prst="rect">
            <a:avLst/>
          </a:prstGeom>
          <a:noFill/>
        </p:spPr>
        <p:txBody>
          <a:bodyPr wrap="square">
            <a:spAutoFit/>
          </a:bodyPr>
          <a:lstStyle/>
          <a:p>
            <a:pPr lvl="0" algn="ctr">
              <a:lnSpc>
                <a:spcPct val="115000"/>
              </a:lnSpc>
              <a:spcBef>
                <a:spcPts val="500"/>
              </a:spcBef>
              <a:spcAft>
                <a:spcPts val="1000"/>
              </a:spcAft>
            </a:pPr>
            <a:r>
              <a:rPr lang="ru-RU" b="1" dirty="0">
                <a:latin typeface="IBM Plex Sans" panose="020B0503050203000203" pitchFamily="34" charset="0"/>
                <a:ea typeface="IBM Plex Sans" panose="020B0503050203000203" pitchFamily="34" charset="0"/>
                <a:cs typeface="IBM Plex Sans" panose="020B0503050203000203" pitchFamily="34" charset="0"/>
              </a:rPr>
              <a:t>Прозрачность</a:t>
            </a:r>
          </a:p>
        </p:txBody>
      </p:sp>
    </p:spTree>
    <p:extLst>
      <p:ext uri="{BB962C8B-B14F-4D97-AF65-F5344CB8AC3E}">
        <p14:creationId xmlns:p14="http://schemas.microsoft.com/office/powerpoint/2010/main" val="1392680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477"/>
          </a:xfrm>
          <a:prstGeom prst="rect">
            <a:avLst/>
          </a:prstGeom>
          <a:noFill/>
          <a:ln>
            <a:noFill/>
          </a:ln>
        </p:spPr>
        <p:txBody>
          <a:bodyPr spcFirstLastPara="1" wrap="square" lIns="0" tIns="5425" rIns="0" bIns="0" anchor="t" anchorCtr="0">
            <a:spAutoFit/>
          </a:bodyPr>
          <a:lstStyle/>
          <a:p>
            <a:pPr lvl="0">
              <a:buSzPts val="600"/>
            </a:pPr>
            <a:r>
              <a:rPr lang="ru-RU" sz="1800" dirty="0">
                <a:solidFill>
                  <a:schemeClr val="dk1"/>
                </a:solidFill>
                <a:latin typeface="IBM Plex Sans SemiBold"/>
                <a:ea typeface="IBM Plex Sans SemiBold"/>
                <a:cs typeface="IBM Plex Sans SemiBold"/>
                <a:sym typeface="IBM Plex Sans SemiBold"/>
              </a:rPr>
              <a:t>Определение цели оптимизации и дальнейшие шаги</a:t>
            </a:r>
          </a:p>
        </p:txBody>
      </p:sp>
      <p:sp>
        <p:nvSpPr>
          <p:cNvPr id="414" name="Google Shape;414;p58"/>
          <p:cNvSpPr txBox="1"/>
          <p:nvPr/>
        </p:nvSpPr>
        <p:spPr>
          <a:xfrm>
            <a:off x="540000" y="1176521"/>
            <a:ext cx="5958000" cy="1733041"/>
          </a:xfrm>
          <a:prstGeom prst="rect">
            <a:avLst/>
          </a:prstGeom>
          <a:noFill/>
          <a:ln>
            <a:noFill/>
          </a:ln>
        </p:spPr>
        <p:txBody>
          <a:bodyPr spcFirstLastPara="1" wrap="square" lIns="0" tIns="85600" rIns="0" bIns="0" anchor="t" anchorCtr="0">
            <a:spAutoFit/>
          </a:bodyPr>
          <a:lstStyle/>
          <a:p>
            <a:pPr marL="410400" indent="-306600">
              <a:buClr>
                <a:srgbClr val="684AE0"/>
              </a:buClr>
              <a:buSzPts val="1200"/>
              <a:buFont typeface="Zapf Dingbats"/>
              <a:buChar char="➜"/>
            </a:pPr>
            <a:r>
              <a:rPr lang="ru-RU" dirty="0">
                <a:latin typeface="IBM Plex Sans SemiBold"/>
                <a:cs typeface="IBM Plex Sans SemiBold"/>
                <a:sym typeface="IBM Plex Sans"/>
              </a:rPr>
              <a:t>2-й шаг – Определить какие БП требуют оптимизации</a:t>
            </a:r>
            <a:br>
              <a:rPr lang="ru-RU" sz="1200" dirty="0">
                <a:latin typeface="IBM Plex Sans SemiBold"/>
                <a:cs typeface="IBM Plex Sans SemiBold"/>
                <a:sym typeface="IBM Plex Sans"/>
              </a:rPr>
            </a:br>
            <a:r>
              <a:rPr lang="ru-RU" dirty="0">
                <a:latin typeface="IBM Plex Sans"/>
                <a:cs typeface="IBM Plex Sans SemiBold"/>
                <a:sym typeface="IBM Plex Sans"/>
              </a:rPr>
              <a:t>Первым необходимо оптимизировать процесс, который ограничивает все остальные. </a:t>
            </a:r>
          </a:p>
          <a:p>
            <a:pPr marL="757238" lvl="5" indent="-287338">
              <a:spcBef>
                <a:spcPts val="300"/>
              </a:spcBef>
              <a:buClr>
                <a:srgbClr val="684AE0"/>
              </a:buClr>
              <a:buSzPts val="1200"/>
              <a:buFont typeface="Arial" panose="020B0604020202020204" pitchFamily="34" charset="0"/>
              <a:buChar char="•"/>
            </a:pPr>
            <a:r>
              <a:rPr lang="ru-RU" sz="1200" dirty="0">
                <a:latin typeface="IBM Plex Sans"/>
                <a:sym typeface="IBM Plex Sans"/>
              </a:rPr>
              <a:t>Стоит отметить, что оптимизация сразу всех БП также далеко не всегда является рациональной. После того как определены БП, необходимо определить критерии оценки БП и разработать план оптимизации.</a:t>
            </a:r>
          </a:p>
          <a:p>
            <a:pPr marL="757238" lvl="5" indent="-287338">
              <a:spcBef>
                <a:spcPts val="300"/>
              </a:spcBef>
              <a:buClr>
                <a:srgbClr val="684AE0"/>
              </a:buClr>
              <a:buSzPts val="1200"/>
              <a:buFont typeface="Arial" panose="020B0604020202020204" pitchFamily="34" charset="0"/>
              <a:buChar char="•"/>
            </a:pPr>
            <a:r>
              <a:rPr lang="ru-RU" sz="1200" dirty="0">
                <a:latin typeface="IBM Plex Sans"/>
                <a:sym typeface="IBM Plex Sans"/>
              </a:rPr>
              <a:t>Для выбора критического бизнес-процесса необходимо воспользоваться техниками приоритизации инициатив.</a:t>
            </a:r>
          </a:p>
        </p:txBody>
      </p:sp>
    </p:spTree>
    <p:extLst>
      <p:ext uri="{BB962C8B-B14F-4D97-AF65-F5344CB8AC3E}">
        <p14:creationId xmlns:p14="http://schemas.microsoft.com/office/powerpoint/2010/main" val="143838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477"/>
          </a:xfrm>
          <a:prstGeom prst="rect">
            <a:avLst/>
          </a:prstGeom>
          <a:noFill/>
          <a:ln>
            <a:noFill/>
          </a:ln>
        </p:spPr>
        <p:txBody>
          <a:bodyPr spcFirstLastPara="1" wrap="square" lIns="0" tIns="5425" rIns="0" bIns="0" anchor="t" anchorCtr="0">
            <a:spAutoFit/>
          </a:bodyPr>
          <a:lstStyle/>
          <a:p>
            <a:pPr lvl="0">
              <a:buSzPts val="600"/>
            </a:pPr>
            <a:r>
              <a:rPr lang="ru-RU" sz="1800" dirty="0">
                <a:solidFill>
                  <a:schemeClr val="dk1"/>
                </a:solidFill>
                <a:latin typeface="IBM Plex Sans SemiBold"/>
                <a:ea typeface="IBM Plex Sans SemiBold"/>
                <a:cs typeface="IBM Plex Sans SemiBold"/>
                <a:sym typeface="IBM Plex Sans SemiBold"/>
              </a:rPr>
              <a:t>Определение цели оптимизации и дальнейшие шаги</a:t>
            </a:r>
          </a:p>
        </p:txBody>
      </p:sp>
      <p:sp>
        <p:nvSpPr>
          <p:cNvPr id="414" name="Google Shape;414;p58"/>
          <p:cNvSpPr txBox="1"/>
          <p:nvPr/>
        </p:nvSpPr>
        <p:spPr>
          <a:xfrm>
            <a:off x="540000" y="1176521"/>
            <a:ext cx="5958000" cy="3218062"/>
          </a:xfrm>
          <a:prstGeom prst="rect">
            <a:avLst/>
          </a:prstGeom>
          <a:noFill/>
          <a:ln>
            <a:noFill/>
          </a:ln>
        </p:spPr>
        <p:txBody>
          <a:bodyPr spcFirstLastPara="1" wrap="square" lIns="0" tIns="85600" rIns="0" bIns="0" anchor="t" anchorCtr="0">
            <a:spAutoFit/>
          </a:bodyPr>
          <a:lstStyle/>
          <a:p>
            <a:pPr marL="410400" indent="-306600">
              <a:buClr>
                <a:srgbClr val="684AE0"/>
              </a:buClr>
              <a:buSzPts val="1200"/>
              <a:buFont typeface="Zapf Dingbats"/>
              <a:buChar char="➜"/>
            </a:pPr>
            <a:r>
              <a:rPr lang="ru-RU" dirty="0">
                <a:latin typeface="IBM Plex Sans SemiBold"/>
                <a:cs typeface="IBM Plex Sans SemiBold"/>
                <a:sym typeface="IBM Plex Sans"/>
              </a:rPr>
              <a:t>3-й шаг – Разработать план, список действий, задач </a:t>
            </a:r>
            <a:br>
              <a:rPr lang="ru-RU" sz="1200" dirty="0">
                <a:latin typeface="IBM Plex Sans SemiBold"/>
                <a:cs typeface="IBM Plex Sans SemiBold"/>
                <a:sym typeface="IBM Plex Sans"/>
              </a:rPr>
            </a:br>
            <a:r>
              <a:rPr lang="ru-RU" dirty="0">
                <a:latin typeface="IBM Plex Sans"/>
                <a:cs typeface="IBM Plex Sans SemiBold"/>
                <a:sym typeface="IBM Plex Sans"/>
              </a:rPr>
              <a:t>План для внедрения нового бизнес-процесса всегда индивидуален. </a:t>
            </a:r>
          </a:p>
          <a:p>
            <a:pPr marL="410400" indent="-306600">
              <a:buClr>
                <a:srgbClr val="684AE0"/>
              </a:buClr>
              <a:buSzPts val="1200"/>
              <a:buFont typeface="Zapf Dingbats"/>
              <a:buChar char="➜"/>
            </a:pPr>
            <a:endParaRPr lang="ru-RU" sz="1200" dirty="0">
              <a:latin typeface="IBM Plex Sans"/>
              <a:cs typeface="IBM Plex Sans SemiBold"/>
              <a:sym typeface="IBM Plex Sans"/>
            </a:endParaRPr>
          </a:p>
          <a:p>
            <a:pPr marL="103800">
              <a:buClr>
                <a:srgbClr val="684AE0"/>
              </a:buClr>
              <a:buSzPts val="1200"/>
            </a:pPr>
            <a:r>
              <a:rPr lang="ru-RU" sz="1200" i="1" u="sng" dirty="0">
                <a:latin typeface="IBM Plex Sans"/>
                <a:sym typeface="IBM Plex Sans"/>
              </a:rPr>
              <a:t>Обычно план действия состоит из следующих шагов: </a:t>
            </a:r>
          </a:p>
          <a:p>
            <a:pPr marL="103800">
              <a:buClr>
                <a:srgbClr val="684AE0"/>
              </a:buClr>
              <a:buSzPts val="1200"/>
            </a:pPr>
            <a:endParaRPr lang="ru-RU" sz="1200" i="1" u="sng" dirty="0">
              <a:latin typeface="IBM Plex Sans"/>
              <a:sym typeface="IBM Plex Sans"/>
            </a:endParaRPr>
          </a:p>
          <a:p>
            <a:pPr marL="103800">
              <a:buClr>
                <a:srgbClr val="684AE0"/>
              </a:buClr>
              <a:buSzPts val="1200"/>
            </a:pPr>
            <a:r>
              <a:rPr lang="ru-RU" sz="1200" dirty="0">
                <a:latin typeface="IBM Plex Sans"/>
                <a:sym typeface="IBM Plex Sans"/>
              </a:rPr>
              <a:t>1. Определение процесса:</a:t>
            </a:r>
          </a:p>
          <a:p>
            <a:pPr marL="757238" lvl="5" indent="-287338">
              <a:spcBef>
                <a:spcPts val="300"/>
              </a:spcBef>
              <a:buClr>
                <a:srgbClr val="684AE0"/>
              </a:buClr>
              <a:buSzPts val="1200"/>
              <a:buFont typeface="Arial" panose="020B0604020202020204" pitchFamily="34" charset="0"/>
              <a:buChar char="•"/>
            </a:pPr>
            <a:r>
              <a:rPr lang="ru-RU" sz="1200" dirty="0">
                <a:latin typeface="IBM Plex Sans"/>
                <a:sym typeface="IBM Plex Sans"/>
              </a:rPr>
              <a:t>Определение компонентов процесса </a:t>
            </a:r>
          </a:p>
          <a:p>
            <a:pPr marL="757238" lvl="5" indent="-287338">
              <a:spcBef>
                <a:spcPts val="300"/>
              </a:spcBef>
              <a:buClr>
                <a:srgbClr val="684AE0"/>
              </a:buClr>
              <a:buSzPts val="1200"/>
              <a:buFont typeface="Arial" panose="020B0604020202020204" pitchFamily="34" charset="0"/>
              <a:buChar char="•"/>
            </a:pPr>
            <a:r>
              <a:rPr lang="ru-RU" sz="1200" dirty="0">
                <a:latin typeface="IBM Plex Sans"/>
                <a:sym typeface="IBM Plex Sans"/>
              </a:rPr>
              <a:t>Оценка эффективность процесса</a:t>
            </a:r>
          </a:p>
          <a:p>
            <a:pPr marL="757238" lvl="5" indent="-287338">
              <a:spcBef>
                <a:spcPts val="300"/>
              </a:spcBef>
              <a:buClr>
                <a:srgbClr val="684AE0"/>
              </a:buClr>
              <a:buSzPts val="1200"/>
              <a:buFont typeface="Arial" panose="020B0604020202020204" pitchFamily="34" charset="0"/>
              <a:buChar char="•"/>
            </a:pPr>
            <a:r>
              <a:rPr lang="ru-RU" sz="1200" dirty="0">
                <a:latin typeface="IBM Plex Sans"/>
                <a:sym typeface="IBM Plex Sans"/>
              </a:rPr>
              <a:t>Оценка того, требует ли процесс оптимизации – в этот шаг входит описание процесса </a:t>
            </a:r>
            <a:r>
              <a:rPr lang="en-US" sz="1200" dirty="0">
                <a:latin typeface="IBM Plex Sans"/>
                <a:sym typeface="IBM Plex Sans"/>
              </a:rPr>
              <a:t>as-is </a:t>
            </a:r>
            <a:r>
              <a:rPr lang="ru-RU" sz="1200" dirty="0">
                <a:latin typeface="IBM Plex Sans"/>
                <a:sym typeface="IBM Plex Sans"/>
              </a:rPr>
              <a:t>и формулирование процесса </a:t>
            </a:r>
            <a:r>
              <a:rPr lang="en-US" sz="1200" dirty="0">
                <a:latin typeface="IBM Plex Sans"/>
                <a:sym typeface="IBM Plex Sans"/>
              </a:rPr>
              <a:t>to-be</a:t>
            </a:r>
            <a:r>
              <a:rPr lang="ru-RU" sz="1200" dirty="0">
                <a:latin typeface="IBM Plex Sans"/>
                <a:sym typeface="IBM Plex Sans"/>
              </a:rPr>
              <a:t> </a:t>
            </a:r>
          </a:p>
          <a:p>
            <a:pPr marL="92075" lvl="5">
              <a:spcBef>
                <a:spcPts val="300"/>
              </a:spcBef>
              <a:buClr>
                <a:srgbClr val="684AE0"/>
              </a:buClr>
              <a:buSzPts val="1200"/>
            </a:pPr>
            <a:r>
              <a:rPr lang="ru-RU" sz="1200" dirty="0">
                <a:latin typeface="IBM Plex Sans"/>
                <a:sym typeface="IBM Plex Sans"/>
              </a:rPr>
              <a:t>2. Переосмысление процесса:</a:t>
            </a:r>
          </a:p>
          <a:p>
            <a:pPr marL="757238" lvl="5" indent="-287338">
              <a:spcBef>
                <a:spcPts val="300"/>
              </a:spcBef>
              <a:buClr>
                <a:srgbClr val="684AE0"/>
              </a:buClr>
              <a:buSzPts val="1200"/>
              <a:buFont typeface="Arial" panose="020B0604020202020204" pitchFamily="34" charset="0"/>
              <a:buChar char="•"/>
            </a:pPr>
            <a:r>
              <a:rPr lang="ru-RU" sz="1200" dirty="0">
                <a:latin typeface="IBM Plex Sans"/>
                <a:sym typeface="IBM Plex Sans"/>
              </a:rPr>
              <a:t>Установка сроков для завершения процесса</a:t>
            </a:r>
          </a:p>
          <a:p>
            <a:pPr marL="757238" lvl="5" indent="-287338">
              <a:spcBef>
                <a:spcPts val="300"/>
              </a:spcBef>
              <a:buClr>
                <a:srgbClr val="684AE0"/>
              </a:buClr>
              <a:buSzPts val="1200"/>
              <a:buFont typeface="Arial" panose="020B0604020202020204" pitchFamily="34" charset="0"/>
              <a:buChar char="•"/>
            </a:pPr>
            <a:r>
              <a:rPr lang="ru-RU" sz="1200" dirty="0">
                <a:latin typeface="IBM Plex Sans"/>
                <a:sym typeface="IBM Plex Sans"/>
              </a:rPr>
              <a:t>Риски</a:t>
            </a:r>
          </a:p>
          <a:p>
            <a:pPr marL="757238" lvl="5" indent="-287338">
              <a:spcBef>
                <a:spcPts val="300"/>
              </a:spcBef>
              <a:buClr>
                <a:srgbClr val="684AE0"/>
              </a:buClr>
              <a:buSzPts val="1200"/>
              <a:buFont typeface="Arial" panose="020B0604020202020204" pitchFamily="34" charset="0"/>
              <a:buChar char="•"/>
            </a:pPr>
            <a:r>
              <a:rPr lang="ru-RU" sz="1200" dirty="0">
                <a:latin typeface="IBM Plex Sans"/>
                <a:sym typeface="IBM Plex Sans"/>
              </a:rPr>
              <a:t>Как упростить этот процесс? Как автоматизировать процесс?</a:t>
            </a:r>
          </a:p>
        </p:txBody>
      </p:sp>
    </p:spTree>
    <p:extLst>
      <p:ext uri="{BB962C8B-B14F-4D97-AF65-F5344CB8AC3E}">
        <p14:creationId xmlns:p14="http://schemas.microsoft.com/office/powerpoint/2010/main" val="73738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477"/>
          </a:xfrm>
          <a:prstGeom prst="rect">
            <a:avLst/>
          </a:prstGeom>
          <a:noFill/>
          <a:ln>
            <a:noFill/>
          </a:ln>
        </p:spPr>
        <p:txBody>
          <a:bodyPr spcFirstLastPara="1" wrap="square" lIns="0" tIns="5425" rIns="0" bIns="0" anchor="t" anchorCtr="0">
            <a:spAutoFit/>
          </a:bodyPr>
          <a:lstStyle/>
          <a:p>
            <a:pPr lvl="0">
              <a:buSzPts val="600"/>
            </a:pPr>
            <a:r>
              <a:rPr lang="ru-RU" sz="1800" dirty="0">
                <a:solidFill>
                  <a:schemeClr val="dk1"/>
                </a:solidFill>
                <a:latin typeface="IBM Plex Sans SemiBold"/>
                <a:ea typeface="IBM Plex Sans SemiBold"/>
                <a:cs typeface="IBM Plex Sans SemiBold"/>
                <a:sym typeface="IBM Plex Sans SemiBold"/>
              </a:rPr>
              <a:t>Определение цели оптимизации и дальнейшие шаги</a:t>
            </a:r>
          </a:p>
        </p:txBody>
      </p:sp>
      <p:sp>
        <p:nvSpPr>
          <p:cNvPr id="414" name="Google Shape;414;p58"/>
          <p:cNvSpPr txBox="1"/>
          <p:nvPr/>
        </p:nvSpPr>
        <p:spPr>
          <a:xfrm>
            <a:off x="540000" y="1176521"/>
            <a:ext cx="5958000" cy="2856425"/>
          </a:xfrm>
          <a:prstGeom prst="rect">
            <a:avLst/>
          </a:prstGeom>
          <a:noFill/>
          <a:ln>
            <a:noFill/>
          </a:ln>
        </p:spPr>
        <p:txBody>
          <a:bodyPr spcFirstLastPara="1" wrap="square" lIns="0" tIns="85600" rIns="0" bIns="0" anchor="t" anchorCtr="0">
            <a:spAutoFit/>
          </a:bodyPr>
          <a:lstStyle/>
          <a:p>
            <a:pPr marL="410400" indent="-306600">
              <a:buClr>
                <a:srgbClr val="684AE0"/>
              </a:buClr>
              <a:buSzPts val="1200"/>
              <a:buFont typeface="Zapf Dingbats"/>
              <a:buChar char="➜"/>
            </a:pPr>
            <a:r>
              <a:rPr lang="ru-RU" dirty="0">
                <a:latin typeface="IBM Plex Sans SemiBold"/>
                <a:cs typeface="IBM Plex Sans SemiBold"/>
                <a:sym typeface="IBM Plex Sans"/>
              </a:rPr>
              <a:t>3-й шаг – Разработать план, список действий, задач </a:t>
            </a:r>
            <a:br>
              <a:rPr lang="ru-RU" sz="1200" dirty="0">
                <a:latin typeface="IBM Plex Sans SemiBold"/>
                <a:cs typeface="IBM Plex Sans SemiBold"/>
                <a:sym typeface="IBM Plex Sans"/>
              </a:rPr>
            </a:br>
            <a:r>
              <a:rPr lang="ru-RU" dirty="0">
                <a:latin typeface="IBM Plex Sans"/>
                <a:cs typeface="IBM Plex Sans SemiBold"/>
                <a:sym typeface="IBM Plex Sans"/>
              </a:rPr>
              <a:t>План для внедрения нового бизнес-процесса всегда индивидуален. </a:t>
            </a:r>
          </a:p>
          <a:p>
            <a:pPr marL="410400" indent="-306600">
              <a:buClr>
                <a:srgbClr val="684AE0"/>
              </a:buClr>
              <a:buSzPts val="1200"/>
              <a:buFont typeface="Zapf Dingbats"/>
              <a:buChar char="➜"/>
            </a:pPr>
            <a:endParaRPr lang="ru-RU" sz="1200" dirty="0">
              <a:latin typeface="IBM Plex Sans"/>
              <a:cs typeface="IBM Plex Sans SemiBold"/>
              <a:sym typeface="IBM Plex Sans"/>
            </a:endParaRPr>
          </a:p>
          <a:p>
            <a:pPr marL="103800">
              <a:buClr>
                <a:srgbClr val="684AE0"/>
              </a:buClr>
              <a:buSzPts val="1200"/>
            </a:pPr>
            <a:r>
              <a:rPr lang="ru-RU" sz="1200" i="1" u="sng" dirty="0">
                <a:latin typeface="IBM Plex Sans"/>
                <a:sym typeface="IBM Plex Sans"/>
              </a:rPr>
              <a:t>Обычно план действия состоит из следующих шагов: </a:t>
            </a:r>
          </a:p>
          <a:p>
            <a:pPr marL="103800">
              <a:buClr>
                <a:srgbClr val="684AE0"/>
              </a:buClr>
              <a:buSzPts val="1200"/>
            </a:pPr>
            <a:endParaRPr lang="ru-RU" sz="1200" i="1" u="sng" dirty="0">
              <a:latin typeface="IBM Plex Sans"/>
              <a:sym typeface="IBM Plex Sans"/>
            </a:endParaRPr>
          </a:p>
          <a:p>
            <a:pPr marL="103800" lvl="0">
              <a:spcBef>
                <a:spcPts val="600"/>
              </a:spcBef>
              <a:buClr>
                <a:srgbClr val="684AE0"/>
              </a:buClr>
              <a:buSzPts val="1200"/>
            </a:pPr>
            <a:r>
              <a:rPr lang="ru-RU" sz="1200" dirty="0">
                <a:latin typeface="IBM Plex Sans"/>
                <a:sym typeface="IBM Plex Sans"/>
              </a:rPr>
              <a:t>3. Предложение улучшений</a:t>
            </a:r>
          </a:p>
          <a:p>
            <a:pPr marL="103800" lvl="0">
              <a:spcBef>
                <a:spcPts val="600"/>
              </a:spcBef>
              <a:buClr>
                <a:srgbClr val="684AE0"/>
              </a:buClr>
              <a:buSzPts val="1200"/>
            </a:pPr>
            <a:r>
              <a:rPr lang="ru-RU" sz="1200" dirty="0">
                <a:latin typeface="IBM Plex Sans"/>
                <a:sym typeface="IBM Plex Sans"/>
              </a:rPr>
              <a:t>4. Получение одобрения</a:t>
            </a:r>
          </a:p>
          <a:p>
            <a:pPr marL="103800" lvl="0">
              <a:spcBef>
                <a:spcPts val="600"/>
              </a:spcBef>
              <a:buClr>
                <a:srgbClr val="684AE0"/>
              </a:buClr>
              <a:buSzPts val="1200"/>
            </a:pPr>
            <a:r>
              <a:rPr lang="ru-RU" sz="1200" dirty="0">
                <a:latin typeface="IBM Plex Sans"/>
                <a:sym typeface="IBM Plex Sans"/>
              </a:rPr>
              <a:t>5. Тестирование улучшений процесса</a:t>
            </a:r>
          </a:p>
          <a:p>
            <a:pPr marL="103800" lvl="0">
              <a:spcBef>
                <a:spcPts val="600"/>
              </a:spcBef>
              <a:buClr>
                <a:srgbClr val="684AE0"/>
              </a:buClr>
              <a:buSzPts val="1200"/>
            </a:pPr>
            <a:r>
              <a:rPr lang="ru-RU" sz="1200" dirty="0">
                <a:latin typeface="IBM Plex Sans"/>
                <a:sym typeface="IBM Plex Sans"/>
              </a:rPr>
              <a:t>6. Обновление копии документа процесса</a:t>
            </a:r>
          </a:p>
          <a:p>
            <a:pPr marL="103800" lvl="0">
              <a:spcBef>
                <a:spcPts val="600"/>
              </a:spcBef>
              <a:buClr>
                <a:srgbClr val="684AE0"/>
              </a:buClr>
              <a:buSzPts val="1200"/>
            </a:pPr>
            <a:r>
              <a:rPr lang="ru-RU" sz="1200" dirty="0">
                <a:latin typeface="IBM Plex Sans"/>
                <a:sym typeface="IBM Plex Sans"/>
              </a:rPr>
              <a:t>7. Использование обновленного процесса</a:t>
            </a:r>
          </a:p>
          <a:p>
            <a:pPr marL="103800" lvl="0">
              <a:spcBef>
                <a:spcPts val="600"/>
              </a:spcBef>
              <a:buClr>
                <a:srgbClr val="684AE0"/>
              </a:buClr>
              <a:buSzPts val="1200"/>
            </a:pPr>
            <a:r>
              <a:rPr lang="ru-RU" sz="1200" dirty="0">
                <a:latin typeface="IBM Plex Sans"/>
                <a:sym typeface="IBM Plex Sans"/>
              </a:rPr>
              <a:t>8. Обратная связь по обновленному процессу</a:t>
            </a:r>
          </a:p>
        </p:txBody>
      </p:sp>
    </p:spTree>
    <p:extLst>
      <p:ext uri="{BB962C8B-B14F-4D97-AF65-F5344CB8AC3E}">
        <p14:creationId xmlns:p14="http://schemas.microsoft.com/office/powerpoint/2010/main" val="3069679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477"/>
          </a:xfrm>
          <a:prstGeom prst="rect">
            <a:avLst/>
          </a:prstGeom>
          <a:noFill/>
          <a:ln>
            <a:noFill/>
          </a:ln>
        </p:spPr>
        <p:txBody>
          <a:bodyPr spcFirstLastPara="1" wrap="square" lIns="0" tIns="5425" rIns="0" bIns="0" anchor="t" anchorCtr="0">
            <a:spAutoFit/>
          </a:bodyPr>
          <a:lstStyle/>
          <a:p>
            <a:pPr lvl="0">
              <a:buSzPts val="600"/>
            </a:pPr>
            <a:r>
              <a:rPr lang="ru-RU" sz="1800" dirty="0">
                <a:solidFill>
                  <a:schemeClr val="dk1"/>
                </a:solidFill>
                <a:latin typeface="IBM Plex Sans SemiBold"/>
                <a:ea typeface="IBM Plex Sans SemiBold"/>
                <a:cs typeface="IBM Plex Sans SemiBold"/>
                <a:sym typeface="IBM Plex Sans SemiBold"/>
              </a:rPr>
              <a:t>Определение цели оптимизации и дальнейшие шаги</a:t>
            </a:r>
          </a:p>
        </p:txBody>
      </p:sp>
      <p:sp>
        <p:nvSpPr>
          <p:cNvPr id="414" name="Google Shape;414;p58"/>
          <p:cNvSpPr txBox="1"/>
          <p:nvPr/>
        </p:nvSpPr>
        <p:spPr>
          <a:xfrm>
            <a:off x="540000" y="1176521"/>
            <a:ext cx="5958000" cy="1779207"/>
          </a:xfrm>
          <a:prstGeom prst="rect">
            <a:avLst/>
          </a:prstGeom>
          <a:noFill/>
          <a:ln>
            <a:noFill/>
          </a:ln>
        </p:spPr>
        <p:txBody>
          <a:bodyPr spcFirstLastPara="1" wrap="square" lIns="0" tIns="85600" rIns="0" bIns="0" anchor="t" anchorCtr="0">
            <a:spAutoFit/>
          </a:bodyPr>
          <a:lstStyle/>
          <a:p>
            <a:pPr marL="410400" indent="-306600">
              <a:buClr>
                <a:srgbClr val="684AE0"/>
              </a:buClr>
              <a:buSzPts val="1200"/>
              <a:buFont typeface="Zapf Dingbats"/>
              <a:buChar char="➜"/>
            </a:pPr>
            <a:r>
              <a:rPr lang="ru-RU" dirty="0">
                <a:latin typeface="IBM Plex Sans SemiBold"/>
                <a:cs typeface="IBM Plex Sans SemiBold"/>
                <a:sym typeface="IBM Plex Sans"/>
              </a:rPr>
              <a:t>4-й шаг – Выполнить разработанный план и оценить результаты </a:t>
            </a:r>
            <a:br>
              <a:rPr lang="ru-RU" sz="1200" dirty="0">
                <a:latin typeface="IBM Plex Sans SemiBold"/>
                <a:cs typeface="IBM Plex Sans SemiBold"/>
                <a:sym typeface="IBM Plex Sans"/>
              </a:rPr>
            </a:br>
            <a:r>
              <a:rPr lang="ru-RU" dirty="0">
                <a:latin typeface="IBM Plex Sans"/>
                <a:cs typeface="IBM Plex Sans SemiBold"/>
                <a:sym typeface="IBM Plex Sans"/>
              </a:rPr>
              <a:t>Любой БП характеризуется временем, стоимостью, результатом, качеством и фрагментацией. </a:t>
            </a:r>
          </a:p>
          <a:p>
            <a:pPr marL="103800">
              <a:buClr>
                <a:srgbClr val="684AE0"/>
              </a:buClr>
              <a:buSzPts val="1200"/>
            </a:pPr>
            <a:endParaRPr lang="ru-RU" sz="1200" dirty="0">
              <a:latin typeface="IBM Plex Sans"/>
              <a:cs typeface="IBM Plex Sans SemiBold"/>
              <a:sym typeface="IBM Plex Sans"/>
            </a:endParaRPr>
          </a:p>
          <a:p>
            <a:pPr marL="410400" indent="-306600">
              <a:buClr>
                <a:srgbClr val="684AE0"/>
              </a:buClr>
              <a:buSzPts val="1200"/>
              <a:buFont typeface=".Apple Color Emoji UI"/>
              <a:buChar char="⚡"/>
            </a:pPr>
            <a:r>
              <a:rPr lang="ru-RU" dirty="0">
                <a:latin typeface="IBM Plex Sans SemiBold"/>
                <a:ea typeface="IBM Plex Sans SemiBold"/>
                <a:cs typeface="IBM Plex Sans SemiBold"/>
                <a:sym typeface="IBM Plex Sans SemiBold"/>
              </a:rPr>
              <a:t>Важно! </a:t>
            </a:r>
            <a:br>
              <a:rPr lang="ru-RU" dirty="0">
                <a:latin typeface="IBM Plex Sans SemiBold"/>
                <a:ea typeface="IBM Plex Sans SemiBold"/>
                <a:cs typeface="IBM Plex Sans SemiBold"/>
                <a:sym typeface="IBM Plex Sans SemiBold"/>
              </a:rPr>
            </a:br>
            <a:r>
              <a:rPr lang="ru-RU" dirty="0">
                <a:latin typeface="IBM Plex Sans"/>
                <a:cs typeface="IBM Plex Sans SemiBold"/>
                <a:sym typeface="IBM Plex Sans SemiBold"/>
              </a:rPr>
              <a:t>Оценка результата возможна только в том случае, если сделаны метрики и оценены показатели процесса </a:t>
            </a:r>
            <a:r>
              <a:rPr lang="en-US" dirty="0">
                <a:latin typeface="IBM Plex Sans"/>
                <a:cs typeface="IBM Plex Sans SemiBold"/>
                <a:sym typeface="IBM Plex Sans SemiBold"/>
              </a:rPr>
              <a:t>AS IS.</a:t>
            </a:r>
            <a:endParaRPr lang="ru-RU" dirty="0">
              <a:latin typeface="IBM Plex Sans"/>
              <a:cs typeface="IBM Plex Sans SemiBold"/>
              <a:sym typeface="IBM Plex Sans SemiBold"/>
            </a:endParaRPr>
          </a:p>
        </p:txBody>
      </p:sp>
    </p:spTree>
    <p:extLst>
      <p:ext uri="{BB962C8B-B14F-4D97-AF65-F5344CB8AC3E}">
        <p14:creationId xmlns:p14="http://schemas.microsoft.com/office/powerpoint/2010/main" val="2902953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a:spLocks noGrp="1"/>
          </p:cNvSpPr>
          <p:nvPr>
            <p:ph type="title"/>
          </p:nvPr>
        </p:nvSpPr>
        <p:spPr>
          <a:xfrm>
            <a:off x="540000" y="1295700"/>
            <a:ext cx="8064000" cy="25521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ru" dirty="0"/>
              <a:t>Ключевые показатели эффективности процесса</a:t>
            </a:r>
            <a:endParaRPr dirty="0"/>
          </a:p>
        </p:txBody>
      </p:sp>
    </p:spTree>
    <p:extLst>
      <p:ext uri="{BB962C8B-B14F-4D97-AF65-F5344CB8AC3E}">
        <p14:creationId xmlns:p14="http://schemas.microsoft.com/office/powerpoint/2010/main" val="799112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477"/>
          </a:xfrm>
          <a:prstGeom prst="rect">
            <a:avLst/>
          </a:prstGeom>
          <a:noFill/>
          <a:ln>
            <a:noFill/>
          </a:ln>
        </p:spPr>
        <p:txBody>
          <a:bodyPr spcFirstLastPara="1" wrap="square" lIns="0" tIns="5425" rIns="0" bIns="0" anchor="t" anchorCtr="0">
            <a:spAutoFit/>
          </a:bodyPr>
          <a:lstStyle/>
          <a:p>
            <a:pPr lvl="0">
              <a:buSzPts val="600"/>
            </a:pPr>
            <a:r>
              <a:rPr lang="ru-RU" sz="1800" dirty="0">
                <a:solidFill>
                  <a:schemeClr val="dk1"/>
                </a:solidFill>
                <a:latin typeface="IBM Plex Sans SemiBold"/>
                <a:ea typeface="IBM Plex Sans SemiBold"/>
                <a:cs typeface="IBM Plex Sans SemiBold"/>
                <a:sym typeface="IBM Plex Sans SemiBold"/>
              </a:rPr>
              <a:t>Ключевые показатели эффективности процесса</a:t>
            </a:r>
          </a:p>
        </p:txBody>
      </p:sp>
      <p:sp>
        <p:nvSpPr>
          <p:cNvPr id="414" name="Google Shape;414;p58"/>
          <p:cNvSpPr txBox="1"/>
          <p:nvPr/>
        </p:nvSpPr>
        <p:spPr>
          <a:xfrm>
            <a:off x="540000" y="1176521"/>
            <a:ext cx="5958000" cy="1933095"/>
          </a:xfrm>
          <a:prstGeom prst="rect">
            <a:avLst/>
          </a:prstGeom>
          <a:noFill/>
          <a:ln>
            <a:noFill/>
          </a:ln>
        </p:spPr>
        <p:txBody>
          <a:bodyPr spcFirstLastPara="1" wrap="square" lIns="0" tIns="85600" rIns="0" bIns="0" anchor="t" anchorCtr="0">
            <a:spAutoFit/>
          </a:bodyPr>
          <a:lstStyle/>
          <a:p>
            <a:pPr marL="103800">
              <a:buClr>
                <a:srgbClr val="684AE0"/>
              </a:buClr>
              <a:buSzPts val="1200"/>
            </a:pPr>
            <a:r>
              <a:rPr lang="ru-RU" i="1" u="sng" dirty="0">
                <a:latin typeface="IBM Plex Sans"/>
                <a:sym typeface="IBM Plex Sans"/>
              </a:rPr>
              <a:t>Типы показателей:</a:t>
            </a:r>
          </a:p>
          <a:p>
            <a:pPr marL="103800">
              <a:buClr>
                <a:srgbClr val="684AE0"/>
              </a:buClr>
              <a:buSzPts val="1200"/>
            </a:pPr>
            <a:endParaRPr lang="ru-RU" i="1" u="sng" dirty="0">
              <a:latin typeface="IBM Plex Sans"/>
              <a:sym typeface="IBM Plex Sans"/>
            </a:endParaRPr>
          </a:p>
          <a:p>
            <a:pPr marL="410400" indent="-306600">
              <a:spcBef>
                <a:spcPts val="600"/>
              </a:spcBef>
              <a:buClr>
                <a:srgbClr val="684AE0"/>
              </a:buClr>
              <a:buSzPts val="1200"/>
              <a:buFont typeface="Zapf Dingbats"/>
              <a:buChar char="➜"/>
            </a:pPr>
            <a:r>
              <a:rPr lang="ru-RU" sz="1200" dirty="0">
                <a:latin typeface="IBM Plex Sans SemiBold"/>
                <a:cs typeface="IBM Plex Sans SemiBold"/>
                <a:sym typeface="IBM Plex Sans"/>
              </a:rPr>
              <a:t>Показатели результативности</a:t>
            </a:r>
          </a:p>
          <a:p>
            <a:pPr marL="719138" indent="-279400">
              <a:spcBef>
                <a:spcPts val="600"/>
              </a:spcBef>
              <a:buClr>
                <a:srgbClr val="684AE0"/>
              </a:buClr>
              <a:buSzPts val="1200"/>
              <a:buFont typeface="Arial" panose="020B0604020202020204" pitchFamily="34" charset="0"/>
              <a:buChar char="•"/>
            </a:pPr>
            <a:r>
              <a:rPr lang="ru-RU" sz="1200" dirty="0">
                <a:latin typeface="IBM Plex Sans"/>
                <a:cs typeface="IBM Plex Sans SemiBold"/>
                <a:sym typeface="IBM Plex Sans"/>
              </a:rPr>
              <a:t>Если процесс имеет доходную составляющую, то показателем для него будет выступать доход</a:t>
            </a:r>
          </a:p>
          <a:p>
            <a:pPr marL="719138" indent="-279400">
              <a:spcBef>
                <a:spcPts val="600"/>
              </a:spcBef>
              <a:buClr>
                <a:srgbClr val="684AE0"/>
              </a:buClr>
              <a:buSzPts val="1200"/>
              <a:buFont typeface="Arial" panose="020B0604020202020204" pitchFamily="34" charset="0"/>
              <a:buChar char="•"/>
            </a:pPr>
            <a:r>
              <a:rPr lang="ru-RU" sz="1200" dirty="0">
                <a:latin typeface="IBM Plex Sans"/>
                <a:cs typeface="IBM Plex Sans SemiBold"/>
                <a:sym typeface="IBM Plex Sans"/>
              </a:rPr>
              <a:t>Для управления персоналом показателем может выступать уровень текучки кадров</a:t>
            </a:r>
          </a:p>
          <a:p>
            <a:pPr marL="719138" indent="-279400">
              <a:spcBef>
                <a:spcPts val="600"/>
              </a:spcBef>
              <a:buClr>
                <a:srgbClr val="684AE0"/>
              </a:buClr>
              <a:buSzPts val="1200"/>
              <a:buFont typeface="Arial" panose="020B0604020202020204" pitchFamily="34" charset="0"/>
              <a:buChar char="•"/>
            </a:pPr>
            <a:r>
              <a:rPr lang="ru-RU" sz="1200" dirty="0">
                <a:latin typeface="IBM Plex Sans"/>
                <a:cs typeface="IBM Plex Sans SemiBold"/>
                <a:sym typeface="IBM Plex Sans"/>
              </a:rPr>
              <a:t>Для БП, связанного с производством, – объем производства продукции</a:t>
            </a:r>
          </a:p>
        </p:txBody>
      </p:sp>
    </p:spTree>
    <p:extLst>
      <p:ext uri="{BB962C8B-B14F-4D97-AF65-F5344CB8AC3E}">
        <p14:creationId xmlns:p14="http://schemas.microsoft.com/office/powerpoint/2010/main" val="3512265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477"/>
          </a:xfrm>
          <a:prstGeom prst="rect">
            <a:avLst/>
          </a:prstGeom>
          <a:noFill/>
          <a:ln>
            <a:noFill/>
          </a:ln>
        </p:spPr>
        <p:txBody>
          <a:bodyPr spcFirstLastPara="1" wrap="square" lIns="0" tIns="5425" rIns="0" bIns="0" anchor="t" anchorCtr="0">
            <a:spAutoFit/>
          </a:bodyPr>
          <a:lstStyle/>
          <a:p>
            <a:pPr lvl="0">
              <a:buSzPts val="600"/>
            </a:pPr>
            <a:r>
              <a:rPr lang="ru-RU" sz="1800" dirty="0">
                <a:solidFill>
                  <a:schemeClr val="dk1"/>
                </a:solidFill>
                <a:latin typeface="IBM Plex Sans SemiBold"/>
                <a:ea typeface="IBM Plex Sans SemiBold"/>
                <a:cs typeface="IBM Plex Sans SemiBold"/>
                <a:sym typeface="IBM Plex Sans SemiBold"/>
              </a:rPr>
              <a:t>Ключевые показатели эффективности процесса</a:t>
            </a:r>
          </a:p>
        </p:txBody>
      </p:sp>
      <p:sp>
        <p:nvSpPr>
          <p:cNvPr id="414" name="Google Shape;414;p58"/>
          <p:cNvSpPr txBox="1"/>
          <p:nvPr/>
        </p:nvSpPr>
        <p:spPr>
          <a:xfrm>
            <a:off x="540000" y="1176521"/>
            <a:ext cx="5958000" cy="3333479"/>
          </a:xfrm>
          <a:prstGeom prst="rect">
            <a:avLst/>
          </a:prstGeom>
          <a:noFill/>
          <a:ln>
            <a:noFill/>
          </a:ln>
        </p:spPr>
        <p:txBody>
          <a:bodyPr spcFirstLastPara="1" wrap="square" lIns="0" tIns="85600" rIns="0" bIns="0" anchor="t" anchorCtr="0">
            <a:spAutoFit/>
          </a:bodyPr>
          <a:lstStyle/>
          <a:p>
            <a:pPr marL="103800">
              <a:buClr>
                <a:srgbClr val="684AE0"/>
              </a:buClr>
              <a:buSzPts val="1200"/>
            </a:pPr>
            <a:r>
              <a:rPr lang="ru-RU" i="1" u="sng" dirty="0">
                <a:latin typeface="IBM Plex Sans"/>
                <a:sym typeface="IBM Plex Sans"/>
              </a:rPr>
              <a:t>Типы показателей:</a:t>
            </a:r>
          </a:p>
          <a:p>
            <a:pPr marL="103800">
              <a:buClr>
                <a:srgbClr val="684AE0"/>
              </a:buClr>
              <a:buSzPts val="1200"/>
            </a:pPr>
            <a:endParaRPr lang="ru-RU" i="1" u="sng" dirty="0">
              <a:latin typeface="IBM Plex Sans"/>
              <a:sym typeface="IBM Plex Sans"/>
            </a:endParaRPr>
          </a:p>
          <a:p>
            <a:pPr marL="410400" indent="-306600">
              <a:spcBef>
                <a:spcPts val="600"/>
              </a:spcBef>
              <a:buClr>
                <a:srgbClr val="684AE0"/>
              </a:buClr>
              <a:buSzPts val="1200"/>
              <a:buFont typeface="Zapf Dingbats"/>
              <a:buChar char="➜"/>
            </a:pPr>
            <a:r>
              <a:rPr lang="ru-RU" sz="1200" dirty="0">
                <a:latin typeface="IBM Plex Sans SemiBold"/>
                <a:cs typeface="IBM Plex Sans SemiBold"/>
                <a:sym typeface="IBM Plex Sans"/>
              </a:rPr>
              <a:t>Показатели стоимости</a:t>
            </a:r>
          </a:p>
          <a:p>
            <a:pPr marL="719138" indent="-279400">
              <a:spcBef>
                <a:spcPts val="600"/>
              </a:spcBef>
              <a:buClr>
                <a:srgbClr val="684AE0"/>
              </a:buClr>
              <a:buSzPts val="1200"/>
              <a:buFont typeface="Arial" panose="020B0604020202020204" pitchFamily="34" charset="0"/>
              <a:buChar char="•"/>
            </a:pPr>
            <a:r>
              <a:rPr lang="ru-RU" sz="1200" dirty="0">
                <a:latin typeface="IBM Plex Sans"/>
                <a:cs typeface="IBM Plex Sans SemiBold"/>
                <a:sym typeface="IBM Plex Sans"/>
              </a:rPr>
              <a:t>Считают прямые и косвенные затраты – время выполнения операции умножается на стоимость единицы рабочего времени для данной должности или группы должностей. В результате получается оценка стоимости операции. Однако данная оценка не дает полной картины стоимости бизнес-процесса, ведь помимо затрат на сотрудников необходимо проанализировать другие категории затрат: аренду, расходные материалы, затраты на автоматизацию и многое-многое другое.</a:t>
            </a:r>
          </a:p>
          <a:p>
            <a:pPr marL="719138" indent="-279400">
              <a:spcBef>
                <a:spcPts val="600"/>
              </a:spcBef>
              <a:buClr>
                <a:srgbClr val="684AE0"/>
              </a:buClr>
              <a:buSzPts val="1200"/>
              <a:buFont typeface="Arial" panose="020B0604020202020204" pitchFamily="34" charset="0"/>
              <a:buChar char="•"/>
            </a:pPr>
            <a:r>
              <a:rPr lang="ru-RU" sz="1200" dirty="0">
                <a:latin typeface="IBM Plex Sans"/>
                <a:cs typeface="IBM Plex Sans SemiBold"/>
                <a:sym typeface="IBM Plex Sans"/>
              </a:rPr>
              <a:t>Альтернативные затраты – это затраты упущенной выгоды, т. е. результат выбора одного из альтернативных вариантов использования ресурсов и, тем самым, отказа от других возможностей. Величина упущенной выгоды определяется полезностью наиболее ценной из отброшенных альтернатив.</a:t>
            </a:r>
          </a:p>
        </p:txBody>
      </p:sp>
    </p:spTree>
    <p:extLst>
      <p:ext uri="{BB962C8B-B14F-4D97-AF65-F5344CB8AC3E}">
        <p14:creationId xmlns:p14="http://schemas.microsoft.com/office/powerpoint/2010/main" val="4050159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cxnSp>
        <p:nvCxnSpPr>
          <p:cNvPr id="319" name="Google Shape;319;p51"/>
          <p:cNvCxnSpPr>
            <a:stCxn id="320" idx="6"/>
            <a:endCxn id="321" idx="2"/>
          </p:cNvCxnSpPr>
          <p:nvPr/>
        </p:nvCxnSpPr>
        <p:spPr>
          <a:xfrm>
            <a:off x="2997591" y="1615797"/>
            <a:ext cx="1750200" cy="3000"/>
          </a:xfrm>
          <a:prstGeom prst="straightConnector1">
            <a:avLst/>
          </a:prstGeom>
          <a:noFill/>
          <a:ln w="19050" cap="flat" cmpd="sng">
            <a:solidFill>
              <a:schemeClr val="accent2"/>
            </a:solidFill>
            <a:prstDash val="solid"/>
            <a:round/>
            <a:headEnd type="none" w="med" len="med"/>
            <a:tailEnd type="none" w="med" len="med"/>
          </a:ln>
        </p:spPr>
      </p:cxnSp>
      <p:cxnSp>
        <p:nvCxnSpPr>
          <p:cNvPr id="322" name="Google Shape;322;p51"/>
          <p:cNvCxnSpPr>
            <a:stCxn id="321" idx="6"/>
            <a:endCxn id="323" idx="2"/>
          </p:cNvCxnSpPr>
          <p:nvPr/>
        </p:nvCxnSpPr>
        <p:spPr>
          <a:xfrm>
            <a:off x="5099416" y="1618942"/>
            <a:ext cx="1750200" cy="0"/>
          </a:xfrm>
          <a:prstGeom prst="straightConnector1">
            <a:avLst/>
          </a:prstGeom>
          <a:noFill/>
          <a:ln w="19050" cap="flat" cmpd="sng">
            <a:solidFill>
              <a:schemeClr val="accent2"/>
            </a:solidFill>
            <a:prstDash val="solid"/>
            <a:round/>
            <a:headEnd type="none" w="med" len="med"/>
            <a:tailEnd type="none" w="med" len="med"/>
          </a:ln>
        </p:spPr>
      </p:cxnSp>
      <p:cxnSp>
        <p:nvCxnSpPr>
          <p:cNvPr id="327" name="Google Shape;327;p51"/>
          <p:cNvCxnSpPr>
            <a:stCxn id="323" idx="6"/>
          </p:cNvCxnSpPr>
          <p:nvPr/>
        </p:nvCxnSpPr>
        <p:spPr>
          <a:xfrm>
            <a:off x="7201241" y="1618942"/>
            <a:ext cx="1974300" cy="0"/>
          </a:xfrm>
          <a:prstGeom prst="straightConnector1">
            <a:avLst/>
          </a:prstGeom>
          <a:noFill/>
          <a:ln w="19050" cap="flat" cmpd="sng">
            <a:solidFill>
              <a:schemeClr val="accent2"/>
            </a:solidFill>
            <a:prstDash val="solid"/>
            <a:round/>
            <a:headEnd type="none" w="med" len="med"/>
            <a:tailEnd type="none" w="med" len="med"/>
          </a:ln>
        </p:spPr>
      </p:cxnSp>
      <p:cxnSp>
        <p:nvCxnSpPr>
          <p:cNvPr id="343" name="Google Shape;343;p51"/>
          <p:cNvCxnSpPr>
            <a:stCxn id="344" idx="6"/>
            <a:endCxn id="320" idx="2"/>
          </p:cNvCxnSpPr>
          <p:nvPr/>
        </p:nvCxnSpPr>
        <p:spPr>
          <a:xfrm>
            <a:off x="891575" y="1615801"/>
            <a:ext cx="1754400" cy="0"/>
          </a:xfrm>
          <a:prstGeom prst="straightConnector1">
            <a:avLst/>
          </a:prstGeom>
          <a:noFill/>
          <a:ln w="19050" cap="flat" cmpd="sng">
            <a:solidFill>
              <a:schemeClr val="accent2"/>
            </a:solidFill>
            <a:prstDash val="solid"/>
            <a:round/>
            <a:headEnd type="none" w="med" len="med"/>
            <a:tailEnd type="none" w="med" len="med"/>
          </a:ln>
        </p:spPr>
      </p:cxnSp>
      <p:sp>
        <p:nvSpPr>
          <p:cNvPr id="345" name="Google Shape;345;p51"/>
          <p:cNvSpPr txBox="1">
            <a:spLocks noGrp="1"/>
          </p:cNvSpPr>
          <p:nvPr>
            <p:ph type="subTitle" idx="1"/>
          </p:nvPr>
        </p:nvSpPr>
        <p:spPr>
          <a:xfrm>
            <a:off x="540000" y="1800000"/>
            <a:ext cx="1746000" cy="338400"/>
          </a:xfrm>
          <a:prstGeom prst="rect">
            <a:avLst/>
          </a:prstGeom>
        </p:spPr>
        <p:txBody>
          <a:bodyPr spcFirstLastPara="1" wrap="square" lIns="0" tIns="91425" rIns="91425" bIns="91425" anchor="t" anchorCtr="0">
            <a:noAutofit/>
          </a:bodyPr>
          <a:lstStyle/>
          <a:p>
            <a:pPr lvl="0"/>
            <a:r>
              <a:rPr lang="ru-RU" dirty="0"/>
              <a:t>Введение в операционную модель</a:t>
            </a:r>
            <a:endParaRPr dirty="0"/>
          </a:p>
        </p:txBody>
      </p:sp>
      <p:sp>
        <p:nvSpPr>
          <p:cNvPr id="344" name="Google Shape;344;p51"/>
          <p:cNvSpPr/>
          <p:nvPr/>
        </p:nvSpPr>
        <p:spPr>
          <a:xfrm>
            <a:off x="539975" y="1440001"/>
            <a:ext cx="351600" cy="3516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r>
              <a:rPr lang="ru" sz="1000" b="1">
                <a:solidFill>
                  <a:schemeClr val="lt1"/>
                </a:solidFill>
              </a:rPr>
              <a:t>1</a:t>
            </a:r>
            <a:endParaRPr sz="1000" b="1">
              <a:solidFill>
                <a:schemeClr val="lt1"/>
              </a:solidFill>
            </a:endParaRPr>
          </a:p>
        </p:txBody>
      </p:sp>
      <p:sp>
        <p:nvSpPr>
          <p:cNvPr id="320" name="Google Shape;320;p51"/>
          <p:cNvSpPr/>
          <p:nvPr/>
        </p:nvSpPr>
        <p:spPr>
          <a:xfrm>
            <a:off x="2645991" y="1439997"/>
            <a:ext cx="351600" cy="3516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r>
              <a:rPr lang="ru" sz="1000" b="1" dirty="0">
                <a:solidFill>
                  <a:schemeClr val="lt1"/>
                </a:solidFill>
              </a:rPr>
              <a:t>2</a:t>
            </a:r>
            <a:endParaRPr sz="1000" b="1" dirty="0">
              <a:solidFill>
                <a:schemeClr val="lt1"/>
              </a:solidFill>
            </a:endParaRPr>
          </a:p>
        </p:txBody>
      </p:sp>
      <p:sp>
        <p:nvSpPr>
          <p:cNvPr id="321" name="Google Shape;321;p51"/>
          <p:cNvSpPr/>
          <p:nvPr/>
        </p:nvSpPr>
        <p:spPr>
          <a:xfrm>
            <a:off x="4747816" y="1443142"/>
            <a:ext cx="351600" cy="3516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r>
              <a:rPr lang="ru" sz="1000" b="1">
                <a:solidFill>
                  <a:schemeClr val="lt1"/>
                </a:solidFill>
              </a:rPr>
              <a:t>3</a:t>
            </a:r>
            <a:endParaRPr sz="1000" b="1">
              <a:solidFill>
                <a:schemeClr val="lt1"/>
              </a:solidFill>
            </a:endParaRPr>
          </a:p>
        </p:txBody>
      </p:sp>
      <p:sp>
        <p:nvSpPr>
          <p:cNvPr id="323" name="Google Shape;323;p51"/>
          <p:cNvSpPr/>
          <p:nvPr/>
        </p:nvSpPr>
        <p:spPr>
          <a:xfrm>
            <a:off x="6849641" y="1443142"/>
            <a:ext cx="351600" cy="3516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r>
              <a:rPr lang="ru" sz="1000" b="1">
                <a:solidFill>
                  <a:schemeClr val="lt1"/>
                </a:solidFill>
              </a:rPr>
              <a:t>4</a:t>
            </a:r>
            <a:endParaRPr sz="1000" b="1">
              <a:solidFill>
                <a:schemeClr val="lt1"/>
              </a:solidFill>
            </a:endParaRPr>
          </a:p>
        </p:txBody>
      </p:sp>
      <p:sp>
        <p:nvSpPr>
          <p:cNvPr id="348" name="Google Shape;348;p51"/>
          <p:cNvSpPr txBox="1">
            <a:spLocks noGrp="1"/>
          </p:cNvSpPr>
          <p:nvPr>
            <p:ph type="subTitle" idx="4"/>
          </p:nvPr>
        </p:nvSpPr>
        <p:spPr>
          <a:xfrm>
            <a:off x="2646000" y="1800000"/>
            <a:ext cx="1746000" cy="338400"/>
          </a:xfrm>
          <a:prstGeom prst="rect">
            <a:avLst/>
          </a:prstGeom>
          <a:noFill/>
          <a:ln>
            <a:noFill/>
          </a:ln>
        </p:spPr>
        <p:txBody>
          <a:bodyPr spcFirstLastPara="1" wrap="square" lIns="0" tIns="91425" rIns="91425" bIns="91425" anchor="t" anchorCtr="0">
            <a:noAutofit/>
          </a:bodyPr>
          <a:lstStyle/>
          <a:p>
            <a:r>
              <a:rPr lang="ru-RU" dirty="0"/>
              <a:t>Введение в бизнес-процессы</a:t>
            </a:r>
            <a:endParaRPr dirty="0"/>
          </a:p>
        </p:txBody>
      </p:sp>
      <p:sp>
        <p:nvSpPr>
          <p:cNvPr id="351" name="Google Shape;351;p51"/>
          <p:cNvSpPr txBox="1">
            <a:spLocks noGrp="1"/>
          </p:cNvSpPr>
          <p:nvPr>
            <p:ph type="subTitle" idx="7"/>
          </p:nvPr>
        </p:nvSpPr>
        <p:spPr>
          <a:xfrm>
            <a:off x="4752000" y="1800000"/>
            <a:ext cx="1746000" cy="338400"/>
          </a:xfrm>
          <a:prstGeom prst="rect">
            <a:avLst/>
          </a:prstGeom>
          <a:noFill/>
          <a:ln>
            <a:noFill/>
          </a:ln>
        </p:spPr>
        <p:txBody>
          <a:bodyPr spcFirstLastPara="1" wrap="square" lIns="0" tIns="91425" rIns="91425" bIns="91425" anchor="t" anchorCtr="0">
            <a:noAutofit/>
          </a:bodyPr>
          <a:lstStyle/>
          <a:p>
            <a:r>
              <a:rPr lang="ru-RU" dirty="0"/>
              <a:t>Декомпозиция процессов </a:t>
            </a:r>
            <a:endParaRPr dirty="0"/>
          </a:p>
        </p:txBody>
      </p:sp>
      <p:sp>
        <p:nvSpPr>
          <p:cNvPr id="354" name="Google Shape;354;p51"/>
          <p:cNvSpPr txBox="1">
            <a:spLocks noGrp="1"/>
          </p:cNvSpPr>
          <p:nvPr>
            <p:ph type="subTitle" idx="13"/>
          </p:nvPr>
        </p:nvSpPr>
        <p:spPr>
          <a:xfrm>
            <a:off x="6858000" y="1800000"/>
            <a:ext cx="1746000" cy="338400"/>
          </a:xfrm>
          <a:prstGeom prst="rect">
            <a:avLst/>
          </a:prstGeom>
          <a:noFill/>
          <a:ln>
            <a:noFill/>
          </a:ln>
        </p:spPr>
        <p:txBody>
          <a:bodyPr spcFirstLastPara="1" wrap="square" lIns="0" tIns="91425" rIns="91425" bIns="91425" anchor="t" anchorCtr="0">
            <a:noAutofit/>
          </a:bodyPr>
          <a:lstStyle/>
          <a:p>
            <a:r>
              <a:rPr lang="ru-RU" dirty="0"/>
              <a:t>Описание бизнес-процессов</a:t>
            </a:r>
            <a:endParaRPr dirty="0"/>
          </a:p>
        </p:txBody>
      </p:sp>
      <p:sp>
        <p:nvSpPr>
          <p:cNvPr id="358" name="Google Shape;358;p51"/>
          <p:cNvSpPr txBox="1">
            <a:spLocks noGrp="1"/>
          </p:cNvSpPr>
          <p:nvPr>
            <p:ph type="title"/>
          </p:nvPr>
        </p:nvSpPr>
        <p:spPr>
          <a:xfrm>
            <a:off x="540000" y="720000"/>
            <a:ext cx="8065200" cy="3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dirty="0"/>
              <a:t>План курса</a:t>
            </a:r>
            <a:endParaRPr dirty="0"/>
          </a:p>
        </p:txBody>
      </p:sp>
      <p:cxnSp>
        <p:nvCxnSpPr>
          <p:cNvPr id="14" name="Google Shape;93;p4">
            <a:extLst>
              <a:ext uri="{FF2B5EF4-FFF2-40B4-BE49-F238E27FC236}">
                <a16:creationId xmlns:a16="http://schemas.microsoft.com/office/drawing/2014/main" id="{24781D9E-0E8C-0DB9-AFC4-5707A508D772}"/>
              </a:ext>
            </a:extLst>
          </p:cNvPr>
          <p:cNvCxnSpPr>
            <a:stCxn id="21" idx="6"/>
            <a:endCxn id="22" idx="2"/>
          </p:cNvCxnSpPr>
          <p:nvPr/>
        </p:nvCxnSpPr>
        <p:spPr>
          <a:xfrm>
            <a:off x="891566" y="2694680"/>
            <a:ext cx="1750200" cy="0"/>
          </a:xfrm>
          <a:prstGeom prst="straightConnector1">
            <a:avLst/>
          </a:prstGeom>
          <a:noFill/>
          <a:ln w="19050" cap="flat" cmpd="sng">
            <a:solidFill>
              <a:schemeClr val="accent2"/>
            </a:solidFill>
            <a:prstDash val="solid"/>
            <a:round/>
            <a:headEnd type="none" w="sm" len="sm"/>
            <a:tailEnd type="none" w="sm" len="sm"/>
          </a:ln>
        </p:spPr>
      </p:cxnSp>
      <p:cxnSp>
        <p:nvCxnSpPr>
          <p:cNvPr id="15" name="Google Shape;97;p4">
            <a:extLst>
              <a:ext uri="{FF2B5EF4-FFF2-40B4-BE49-F238E27FC236}">
                <a16:creationId xmlns:a16="http://schemas.microsoft.com/office/drawing/2014/main" id="{2C27D2BD-6911-5745-27F7-4FDB8E8A2F99}"/>
              </a:ext>
            </a:extLst>
          </p:cNvPr>
          <p:cNvCxnSpPr>
            <a:endCxn id="21" idx="2"/>
          </p:cNvCxnSpPr>
          <p:nvPr/>
        </p:nvCxnSpPr>
        <p:spPr>
          <a:xfrm>
            <a:off x="-34" y="2694680"/>
            <a:ext cx="540000" cy="0"/>
          </a:xfrm>
          <a:prstGeom prst="straightConnector1">
            <a:avLst/>
          </a:prstGeom>
          <a:noFill/>
          <a:ln w="19050" cap="flat" cmpd="sng">
            <a:solidFill>
              <a:schemeClr val="lt2"/>
            </a:solidFill>
            <a:prstDash val="solid"/>
            <a:round/>
            <a:headEnd type="none" w="sm" len="sm"/>
            <a:tailEnd type="none" w="sm" len="sm"/>
          </a:ln>
        </p:spPr>
      </p:cxnSp>
      <p:cxnSp>
        <p:nvCxnSpPr>
          <p:cNvPr id="16" name="Google Shape;98;p4">
            <a:extLst>
              <a:ext uri="{FF2B5EF4-FFF2-40B4-BE49-F238E27FC236}">
                <a16:creationId xmlns:a16="http://schemas.microsoft.com/office/drawing/2014/main" id="{634D99A3-A45A-D9F6-9C5A-1A9D41A81ADC}"/>
              </a:ext>
            </a:extLst>
          </p:cNvPr>
          <p:cNvCxnSpPr>
            <a:stCxn id="22" idx="6"/>
            <a:endCxn id="23" idx="2"/>
          </p:cNvCxnSpPr>
          <p:nvPr/>
        </p:nvCxnSpPr>
        <p:spPr>
          <a:xfrm>
            <a:off x="2993391" y="2694680"/>
            <a:ext cx="1756500" cy="0"/>
          </a:xfrm>
          <a:prstGeom prst="straightConnector1">
            <a:avLst/>
          </a:prstGeom>
          <a:noFill/>
          <a:ln w="19050" cap="flat" cmpd="sng">
            <a:solidFill>
              <a:schemeClr val="accent2"/>
            </a:solidFill>
            <a:prstDash val="solid"/>
            <a:round/>
            <a:headEnd type="none" w="sm" len="sm"/>
            <a:tailEnd type="none" w="sm" len="sm"/>
          </a:ln>
        </p:spPr>
      </p:cxnSp>
      <p:cxnSp>
        <p:nvCxnSpPr>
          <p:cNvPr id="17" name="Google Shape;100;p4">
            <a:extLst>
              <a:ext uri="{FF2B5EF4-FFF2-40B4-BE49-F238E27FC236}">
                <a16:creationId xmlns:a16="http://schemas.microsoft.com/office/drawing/2014/main" id="{528BD840-FB99-36B6-830E-2B6AF95E85D5}"/>
              </a:ext>
            </a:extLst>
          </p:cNvPr>
          <p:cNvCxnSpPr>
            <a:stCxn id="23" idx="6"/>
            <a:endCxn id="24" idx="2"/>
          </p:cNvCxnSpPr>
          <p:nvPr/>
        </p:nvCxnSpPr>
        <p:spPr>
          <a:xfrm>
            <a:off x="5101504" y="2694680"/>
            <a:ext cx="1756500" cy="0"/>
          </a:xfrm>
          <a:prstGeom prst="straightConnector1">
            <a:avLst/>
          </a:prstGeom>
          <a:noFill/>
          <a:ln w="19050" cap="flat" cmpd="sng">
            <a:solidFill>
              <a:schemeClr val="accent1"/>
            </a:solidFill>
            <a:prstDash val="solid"/>
            <a:round/>
            <a:headEnd type="none" w="sm" len="sm"/>
            <a:tailEnd type="none" w="sm" len="sm"/>
          </a:ln>
        </p:spPr>
      </p:cxnSp>
      <p:cxnSp>
        <p:nvCxnSpPr>
          <p:cNvPr id="18" name="Google Shape;102;p4">
            <a:extLst>
              <a:ext uri="{FF2B5EF4-FFF2-40B4-BE49-F238E27FC236}">
                <a16:creationId xmlns:a16="http://schemas.microsoft.com/office/drawing/2014/main" id="{1BB2D340-538B-07DD-3D3C-7BB9B3A507A7}"/>
              </a:ext>
            </a:extLst>
          </p:cNvPr>
          <p:cNvCxnSpPr>
            <a:stCxn id="24" idx="6"/>
          </p:cNvCxnSpPr>
          <p:nvPr/>
        </p:nvCxnSpPr>
        <p:spPr>
          <a:xfrm>
            <a:off x="7209616" y="2694680"/>
            <a:ext cx="1959000" cy="0"/>
          </a:xfrm>
          <a:prstGeom prst="straightConnector1">
            <a:avLst/>
          </a:prstGeom>
          <a:noFill/>
          <a:ln w="19050" cap="flat" cmpd="sng">
            <a:solidFill>
              <a:schemeClr val="lt2"/>
            </a:solidFill>
            <a:prstDash val="solid"/>
            <a:round/>
            <a:headEnd type="none" w="sm" len="sm"/>
            <a:tailEnd type="none" w="sm" len="sm"/>
          </a:ln>
        </p:spPr>
      </p:cxnSp>
      <p:cxnSp>
        <p:nvCxnSpPr>
          <p:cNvPr id="19" name="Google Shape;103;p4">
            <a:extLst>
              <a:ext uri="{FF2B5EF4-FFF2-40B4-BE49-F238E27FC236}">
                <a16:creationId xmlns:a16="http://schemas.microsoft.com/office/drawing/2014/main" id="{919CD4FC-F1BA-3EFA-17F0-7F4863E9DA3C}"/>
              </a:ext>
            </a:extLst>
          </p:cNvPr>
          <p:cNvCxnSpPr>
            <a:stCxn id="25" idx="6"/>
            <a:endCxn id="26" idx="2"/>
          </p:cNvCxnSpPr>
          <p:nvPr/>
        </p:nvCxnSpPr>
        <p:spPr>
          <a:xfrm>
            <a:off x="891566" y="3770405"/>
            <a:ext cx="1750200" cy="0"/>
          </a:xfrm>
          <a:prstGeom prst="straightConnector1">
            <a:avLst/>
          </a:prstGeom>
          <a:noFill/>
          <a:ln w="19050" cap="flat" cmpd="sng">
            <a:solidFill>
              <a:schemeClr val="lt2"/>
            </a:solidFill>
            <a:prstDash val="solid"/>
            <a:round/>
            <a:headEnd type="none" w="sm" len="sm"/>
            <a:tailEnd type="none" w="sm" len="sm"/>
          </a:ln>
        </p:spPr>
      </p:cxnSp>
      <p:cxnSp>
        <p:nvCxnSpPr>
          <p:cNvPr id="20" name="Google Shape;106;p4">
            <a:extLst>
              <a:ext uri="{FF2B5EF4-FFF2-40B4-BE49-F238E27FC236}">
                <a16:creationId xmlns:a16="http://schemas.microsoft.com/office/drawing/2014/main" id="{81878C36-EEFE-059A-A6B7-2AA3BFCF7FEE}"/>
              </a:ext>
            </a:extLst>
          </p:cNvPr>
          <p:cNvCxnSpPr>
            <a:endCxn id="25" idx="2"/>
          </p:cNvCxnSpPr>
          <p:nvPr/>
        </p:nvCxnSpPr>
        <p:spPr>
          <a:xfrm>
            <a:off x="-34" y="3770405"/>
            <a:ext cx="540000" cy="0"/>
          </a:xfrm>
          <a:prstGeom prst="straightConnector1">
            <a:avLst/>
          </a:prstGeom>
          <a:noFill/>
          <a:ln w="19050" cap="flat" cmpd="sng">
            <a:solidFill>
              <a:schemeClr val="lt2"/>
            </a:solidFill>
            <a:prstDash val="solid"/>
            <a:round/>
            <a:headEnd type="none" w="sm" len="sm"/>
            <a:tailEnd type="none" w="sm" len="sm"/>
          </a:ln>
        </p:spPr>
      </p:cxnSp>
      <p:sp>
        <p:nvSpPr>
          <p:cNvPr id="21" name="Google Shape;94;p4">
            <a:extLst>
              <a:ext uri="{FF2B5EF4-FFF2-40B4-BE49-F238E27FC236}">
                <a16:creationId xmlns:a16="http://schemas.microsoft.com/office/drawing/2014/main" id="{C93D14F4-AB59-E28F-2400-22D8C82EA013}"/>
              </a:ext>
            </a:extLst>
          </p:cNvPr>
          <p:cNvSpPr/>
          <p:nvPr/>
        </p:nvSpPr>
        <p:spPr>
          <a:xfrm>
            <a:off x="539966" y="2518880"/>
            <a:ext cx="351600" cy="3516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ru-RU" sz="1000" b="1" i="0" u="none" strike="noStrike" cap="none">
                <a:solidFill>
                  <a:schemeClr val="bg1"/>
                </a:solidFill>
                <a:latin typeface="Arial"/>
                <a:ea typeface="Arial"/>
                <a:cs typeface="Arial"/>
                <a:sym typeface="Arial"/>
              </a:rPr>
              <a:t>5</a:t>
            </a:r>
            <a:endParaRPr sz="1000" b="1" i="0" u="none" strike="noStrike" cap="none">
              <a:solidFill>
                <a:schemeClr val="bg1"/>
              </a:solidFill>
              <a:latin typeface="Arial"/>
              <a:ea typeface="Arial"/>
              <a:cs typeface="Arial"/>
              <a:sym typeface="Arial"/>
            </a:endParaRPr>
          </a:p>
        </p:txBody>
      </p:sp>
      <p:sp>
        <p:nvSpPr>
          <p:cNvPr id="22" name="Google Shape;95;p4">
            <a:extLst>
              <a:ext uri="{FF2B5EF4-FFF2-40B4-BE49-F238E27FC236}">
                <a16:creationId xmlns:a16="http://schemas.microsoft.com/office/drawing/2014/main" id="{1F54D203-2A10-B444-C64F-7C4883DBF946}"/>
              </a:ext>
            </a:extLst>
          </p:cNvPr>
          <p:cNvSpPr/>
          <p:nvPr/>
        </p:nvSpPr>
        <p:spPr>
          <a:xfrm>
            <a:off x="2641791" y="2518880"/>
            <a:ext cx="351600" cy="3516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ru-RU" sz="1000" b="1" i="0" u="none" strike="noStrike" cap="none">
                <a:solidFill>
                  <a:schemeClr val="bg1"/>
                </a:solidFill>
                <a:latin typeface="Arial"/>
                <a:ea typeface="Arial"/>
                <a:cs typeface="Arial"/>
                <a:sym typeface="Arial"/>
              </a:rPr>
              <a:t>6</a:t>
            </a:r>
            <a:endParaRPr sz="1000" b="1" i="0" u="none" strike="noStrike" cap="none">
              <a:solidFill>
                <a:schemeClr val="bg1"/>
              </a:solidFill>
              <a:latin typeface="Arial"/>
              <a:ea typeface="Arial"/>
              <a:cs typeface="Arial"/>
              <a:sym typeface="Arial"/>
            </a:endParaRPr>
          </a:p>
        </p:txBody>
      </p:sp>
      <p:sp>
        <p:nvSpPr>
          <p:cNvPr id="23" name="Google Shape;99;p4">
            <a:extLst>
              <a:ext uri="{FF2B5EF4-FFF2-40B4-BE49-F238E27FC236}">
                <a16:creationId xmlns:a16="http://schemas.microsoft.com/office/drawing/2014/main" id="{6785BEC2-AAD8-D369-C2A5-6BDCC9485E55}"/>
              </a:ext>
            </a:extLst>
          </p:cNvPr>
          <p:cNvSpPr/>
          <p:nvPr/>
        </p:nvSpPr>
        <p:spPr>
          <a:xfrm>
            <a:off x="4749904" y="2518880"/>
            <a:ext cx="351600" cy="351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ru-RU" sz="1000" b="1" i="0" u="none" strike="noStrike" cap="none">
                <a:solidFill>
                  <a:schemeClr val="bg1"/>
                </a:solidFill>
                <a:latin typeface="Arial"/>
                <a:ea typeface="Arial"/>
                <a:cs typeface="Arial"/>
                <a:sym typeface="Arial"/>
              </a:rPr>
              <a:t>7</a:t>
            </a:r>
            <a:endParaRPr sz="1000" b="1" i="0" u="none" strike="noStrike" cap="none">
              <a:solidFill>
                <a:schemeClr val="bg1"/>
              </a:solidFill>
              <a:latin typeface="Arial"/>
              <a:ea typeface="Arial"/>
              <a:cs typeface="Arial"/>
              <a:sym typeface="Arial"/>
            </a:endParaRPr>
          </a:p>
        </p:txBody>
      </p:sp>
      <p:sp>
        <p:nvSpPr>
          <p:cNvPr id="24" name="Google Shape;101;p4">
            <a:extLst>
              <a:ext uri="{FF2B5EF4-FFF2-40B4-BE49-F238E27FC236}">
                <a16:creationId xmlns:a16="http://schemas.microsoft.com/office/drawing/2014/main" id="{8034BF42-BFD4-5A66-BA94-92FEC15B46E7}"/>
              </a:ext>
            </a:extLst>
          </p:cNvPr>
          <p:cNvSpPr/>
          <p:nvPr/>
        </p:nvSpPr>
        <p:spPr>
          <a:xfrm>
            <a:off x="6858016" y="2518880"/>
            <a:ext cx="351600" cy="3516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ru-RU" sz="1000" b="1" i="0" u="none" strike="noStrike" cap="none">
                <a:solidFill>
                  <a:schemeClr val="lt2"/>
                </a:solidFill>
                <a:latin typeface="Arial"/>
                <a:ea typeface="Arial"/>
                <a:cs typeface="Arial"/>
                <a:sym typeface="Arial"/>
              </a:rPr>
              <a:t>8</a:t>
            </a:r>
            <a:endParaRPr sz="1000" b="1" i="0" u="none" strike="noStrike" cap="none">
              <a:solidFill>
                <a:schemeClr val="lt2"/>
              </a:solidFill>
              <a:latin typeface="Arial"/>
              <a:ea typeface="Arial"/>
              <a:cs typeface="Arial"/>
              <a:sym typeface="Arial"/>
            </a:endParaRPr>
          </a:p>
        </p:txBody>
      </p:sp>
      <p:sp>
        <p:nvSpPr>
          <p:cNvPr id="25" name="Google Shape;104;p4">
            <a:extLst>
              <a:ext uri="{FF2B5EF4-FFF2-40B4-BE49-F238E27FC236}">
                <a16:creationId xmlns:a16="http://schemas.microsoft.com/office/drawing/2014/main" id="{33DB40BF-9368-5B2C-BC40-5DA38000F831}"/>
              </a:ext>
            </a:extLst>
          </p:cNvPr>
          <p:cNvSpPr/>
          <p:nvPr/>
        </p:nvSpPr>
        <p:spPr>
          <a:xfrm>
            <a:off x="539966" y="3594605"/>
            <a:ext cx="351600" cy="3516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ru-RU" sz="1000" b="1" i="0" u="none" strike="noStrike" cap="none">
                <a:solidFill>
                  <a:schemeClr val="lt2"/>
                </a:solidFill>
                <a:latin typeface="Arial"/>
                <a:ea typeface="Arial"/>
                <a:cs typeface="Arial"/>
                <a:sym typeface="Arial"/>
              </a:rPr>
              <a:t>9</a:t>
            </a:r>
            <a:endParaRPr sz="1000" b="1" i="0" u="none" strike="noStrike" cap="none">
              <a:solidFill>
                <a:schemeClr val="lt2"/>
              </a:solidFill>
              <a:latin typeface="Arial"/>
              <a:ea typeface="Arial"/>
              <a:cs typeface="Arial"/>
              <a:sym typeface="Arial"/>
            </a:endParaRPr>
          </a:p>
        </p:txBody>
      </p:sp>
      <p:sp>
        <p:nvSpPr>
          <p:cNvPr id="26" name="Google Shape;105;p4">
            <a:extLst>
              <a:ext uri="{FF2B5EF4-FFF2-40B4-BE49-F238E27FC236}">
                <a16:creationId xmlns:a16="http://schemas.microsoft.com/office/drawing/2014/main" id="{1328F4B9-13E0-9B98-05AE-4D03FD3C0CC3}"/>
              </a:ext>
            </a:extLst>
          </p:cNvPr>
          <p:cNvSpPr/>
          <p:nvPr/>
        </p:nvSpPr>
        <p:spPr>
          <a:xfrm>
            <a:off x="2641791" y="3594605"/>
            <a:ext cx="351600" cy="3516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ru-RU" sz="1000" b="1" i="0" u="none" strike="noStrike" cap="none">
                <a:solidFill>
                  <a:schemeClr val="lt2"/>
                </a:solidFill>
                <a:latin typeface="Arial"/>
                <a:ea typeface="Arial"/>
                <a:cs typeface="Arial"/>
                <a:sym typeface="Arial"/>
              </a:rPr>
              <a:t>10</a:t>
            </a:r>
            <a:endParaRPr sz="1000" b="1" i="0" u="none" strike="noStrike" cap="none">
              <a:solidFill>
                <a:schemeClr val="lt2"/>
              </a:solidFill>
              <a:latin typeface="Arial"/>
              <a:ea typeface="Arial"/>
              <a:cs typeface="Arial"/>
              <a:sym typeface="Arial"/>
            </a:endParaRPr>
          </a:p>
        </p:txBody>
      </p:sp>
      <p:sp>
        <p:nvSpPr>
          <p:cNvPr id="27" name="Google Shape;110;p4">
            <a:extLst>
              <a:ext uri="{FF2B5EF4-FFF2-40B4-BE49-F238E27FC236}">
                <a16:creationId xmlns:a16="http://schemas.microsoft.com/office/drawing/2014/main" id="{E3036431-6399-24CB-7CC3-9AE0F7B73F75}"/>
              </a:ext>
            </a:extLst>
          </p:cNvPr>
          <p:cNvSpPr txBox="1">
            <a:spLocks noGrp="1"/>
          </p:cNvSpPr>
          <p:nvPr>
            <p:ph type="subTitle" idx="2"/>
          </p:nvPr>
        </p:nvSpPr>
        <p:spPr>
          <a:xfrm>
            <a:off x="540000" y="2876400"/>
            <a:ext cx="1746000" cy="3384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1000"/>
              <a:buNone/>
            </a:pPr>
            <a:r>
              <a:rPr lang="ru-RU" dirty="0">
                <a:solidFill>
                  <a:schemeClr val="tx1"/>
                </a:solidFill>
              </a:rPr>
              <a:t>Основные нотации описания бизнес-процессов: </a:t>
            </a:r>
            <a:r>
              <a:rPr lang="en-US" dirty="0">
                <a:solidFill>
                  <a:schemeClr val="tx1"/>
                </a:solidFill>
              </a:rPr>
              <a:t>BPMN</a:t>
            </a:r>
            <a:endParaRPr dirty="0">
              <a:solidFill>
                <a:schemeClr val="tx1"/>
              </a:solidFill>
            </a:endParaRPr>
          </a:p>
        </p:txBody>
      </p:sp>
      <p:sp>
        <p:nvSpPr>
          <p:cNvPr id="28" name="Google Shape;111;p4">
            <a:extLst>
              <a:ext uri="{FF2B5EF4-FFF2-40B4-BE49-F238E27FC236}">
                <a16:creationId xmlns:a16="http://schemas.microsoft.com/office/drawing/2014/main" id="{33FE3FD5-00C8-D79C-CDEF-BCAA0C76C29D}"/>
              </a:ext>
            </a:extLst>
          </p:cNvPr>
          <p:cNvSpPr txBox="1">
            <a:spLocks noGrp="1"/>
          </p:cNvSpPr>
          <p:nvPr>
            <p:ph type="subTitle" idx="3"/>
          </p:nvPr>
        </p:nvSpPr>
        <p:spPr>
          <a:xfrm>
            <a:off x="540000" y="3952800"/>
            <a:ext cx="1746000" cy="338400"/>
          </a:xfrm>
          <a:prstGeom prst="rect">
            <a:avLst/>
          </a:prstGeom>
          <a:noFill/>
          <a:ln>
            <a:noFill/>
          </a:ln>
        </p:spPr>
        <p:txBody>
          <a:bodyPr spcFirstLastPara="1" wrap="square" lIns="0" tIns="91425" rIns="91425" bIns="91425" anchor="t" anchorCtr="0">
            <a:noAutofit/>
          </a:bodyPr>
          <a:lstStyle/>
          <a:p>
            <a:pPr lvl="0"/>
            <a:r>
              <a:rPr lang="ru-RU" dirty="0">
                <a:solidFill>
                  <a:schemeClr val="lt2"/>
                </a:solidFill>
              </a:rPr>
              <a:t>Детальная подготовка инициатив по оптимизации</a:t>
            </a:r>
            <a:endParaRPr lang="ru-RU" dirty="0"/>
          </a:p>
        </p:txBody>
      </p:sp>
      <p:sp>
        <p:nvSpPr>
          <p:cNvPr id="29" name="Google Shape;113;p4">
            <a:extLst>
              <a:ext uri="{FF2B5EF4-FFF2-40B4-BE49-F238E27FC236}">
                <a16:creationId xmlns:a16="http://schemas.microsoft.com/office/drawing/2014/main" id="{FA09DC7E-D8DB-A493-2FCD-27B7767BF717}"/>
              </a:ext>
            </a:extLst>
          </p:cNvPr>
          <p:cNvSpPr txBox="1">
            <a:spLocks noGrp="1"/>
          </p:cNvSpPr>
          <p:nvPr>
            <p:ph type="subTitle" idx="5"/>
          </p:nvPr>
        </p:nvSpPr>
        <p:spPr>
          <a:xfrm>
            <a:off x="2646000" y="2876400"/>
            <a:ext cx="1746000" cy="338400"/>
          </a:xfrm>
          <a:prstGeom prst="rect">
            <a:avLst/>
          </a:prstGeom>
          <a:noFill/>
          <a:ln>
            <a:noFill/>
          </a:ln>
        </p:spPr>
        <p:txBody>
          <a:bodyPr spcFirstLastPara="1" wrap="square" lIns="0" tIns="91425" rIns="91425" bIns="91425" anchor="t" anchorCtr="0">
            <a:noAutofit/>
          </a:bodyPr>
          <a:lstStyle/>
          <a:p>
            <a:pPr lvl="0"/>
            <a:r>
              <a:rPr lang="ru-RU" dirty="0">
                <a:solidFill>
                  <a:schemeClr val="tx1"/>
                </a:solidFill>
              </a:rPr>
              <a:t>Основные нотации описания бизнес-процессов: </a:t>
            </a:r>
            <a:r>
              <a:rPr lang="en-US" dirty="0">
                <a:solidFill>
                  <a:schemeClr val="tx1"/>
                </a:solidFill>
              </a:rPr>
              <a:t>UML</a:t>
            </a:r>
          </a:p>
        </p:txBody>
      </p:sp>
      <p:sp>
        <p:nvSpPr>
          <p:cNvPr id="30" name="Google Shape;114;p4">
            <a:extLst>
              <a:ext uri="{FF2B5EF4-FFF2-40B4-BE49-F238E27FC236}">
                <a16:creationId xmlns:a16="http://schemas.microsoft.com/office/drawing/2014/main" id="{73257764-540A-A530-9F76-784FA7B773A2}"/>
              </a:ext>
            </a:extLst>
          </p:cNvPr>
          <p:cNvSpPr txBox="1">
            <a:spLocks noGrp="1"/>
          </p:cNvSpPr>
          <p:nvPr>
            <p:ph type="subTitle" idx="6"/>
          </p:nvPr>
        </p:nvSpPr>
        <p:spPr>
          <a:xfrm>
            <a:off x="2646000" y="3952800"/>
            <a:ext cx="1746000" cy="338400"/>
          </a:xfrm>
          <a:prstGeom prst="rect">
            <a:avLst/>
          </a:prstGeom>
          <a:noFill/>
          <a:ln>
            <a:noFill/>
          </a:ln>
        </p:spPr>
        <p:txBody>
          <a:bodyPr spcFirstLastPara="1" wrap="square" lIns="0" tIns="91425" rIns="91425" bIns="91425" anchor="t" anchorCtr="0">
            <a:noAutofit/>
          </a:bodyPr>
          <a:lstStyle/>
          <a:p>
            <a:pPr lvl="0"/>
            <a:r>
              <a:rPr lang="ru-RU" dirty="0">
                <a:solidFill>
                  <a:schemeClr val="lt2"/>
                </a:solidFill>
              </a:rPr>
              <a:t>Планирование и контроль проекта</a:t>
            </a:r>
            <a:endParaRPr lang="ru-RU" dirty="0"/>
          </a:p>
        </p:txBody>
      </p:sp>
      <p:sp>
        <p:nvSpPr>
          <p:cNvPr id="31" name="Google Shape;116;p4">
            <a:extLst>
              <a:ext uri="{FF2B5EF4-FFF2-40B4-BE49-F238E27FC236}">
                <a16:creationId xmlns:a16="http://schemas.microsoft.com/office/drawing/2014/main" id="{597578A3-5F87-9C76-A663-BA8795B6FC80}"/>
              </a:ext>
            </a:extLst>
          </p:cNvPr>
          <p:cNvSpPr txBox="1">
            <a:spLocks noGrp="1"/>
          </p:cNvSpPr>
          <p:nvPr>
            <p:ph type="subTitle" idx="8"/>
          </p:nvPr>
        </p:nvSpPr>
        <p:spPr>
          <a:xfrm>
            <a:off x="4752000" y="2876400"/>
            <a:ext cx="1746000" cy="338400"/>
          </a:xfrm>
          <a:prstGeom prst="rect">
            <a:avLst/>
          </a:prstGeom>
          <a:noFill/>
          <a:ln>
            <a:noFill/>
          </a:ln>
        </p:spPr>
        <p:txBody>
          <a:bodyPr spcFirstLastPara="1" wrap="square" lIns="0" tIns="91425" rIns="91425" bIns="91425" anchor="t" anchorCtr="0">
            <a:noAutofit/>
          </a:bodyPr>
          <a:lstStyle/>
          <a:p>
            <a:pPr lvl="0"/>
            <a:r>
              <a:rPr lang="ru-RU" dirty="0">
                <a:solidFill>
                  <a:schemeClr val="tx1"/>
                </a:solidFill>
              </a:rPr>
              <a:t>Анализ процессов для выявления проблемных зон</a:t>
            </a:r>
          </a:p>
        </p:txBody>
      </p:sp>
      <p:sp>
        <p:nvSpPr>
          <p:cNvPr id="32" name="Google Shape;118;p4">
            <a:extLst>
              <a:ext uri="{FF2B5EF4-FFF2-40B4-BE49-F238E27FC236}">
                <a16:creationId xmlns:a16="http://schemas.microsoft.com/office/drawing/2014/main" id="{7A869A49-D158-E03A-3B08-9DC94BAD3474}"/>
              </a:ext>
            </a:extLst>
          </p:cNvPr>
          <p:cNvSpPr txBox="1">
            <a:spLocks/>
          </p:cNvSpPr>
          <p:nvPr/>
        </p:nvSpPr>
        <p:spPr>
          <a:xfrm>
            <a:off x="6858000" y="2876400"/>
            <a:ext cx="1746000" cy="3384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r>
              <a:rPr lang="ru-RU" dirty="0">
                <a:solidFill>
                  <a:schemeClr val="lt2"/>
                </a:solidFill>
              </a:rPr>
              <a:t>Формирование предварительных гипотез по улучшению процессов</a:t>
            </a:r>
            <a:endParaRPr lang="ru-RU" dirty="0"/>
          </a:p>
        </p:txBody>
      </p:sp>
      <p:cxnSp>
        <p:nvCxnSpPr>
          <p:cNvPr id="33" name="Google Shape;98;p4">
            <a:extLst>
              <a:ext uri="{FF2B5EF4-FFF2-40B4-BE49-F238E27FC236}">
                <a16:creationId xmlns:a16="http://schemas.microsoft.com/office/drawing/2014/main" id="{B4602779-402C-1AE0-740A-B67D66A7944D}"/>
              </a:ext>
            </a:extLst>
          </p:cNvPr>
          <p:cNvCxnSpPr>
            <a:endCxn id="34" idx="2"/>
          </p:cNvCxnSpPr>
          <p:nvPr/>
        </p:nvCxnSpPr>
        <p:spPr>
          <a:xfrm>
            <a:off x="2995487" y="3764485"/>
            <a:ext cx="1756500" cy="0"/>
          </a:xfrm>
          <a:prstGeom prst="straightConnector1">
            <a:avLst/>
          </a:prstGeom>
          <a:noFill/>
          <a:ln w="19050" cap="flat" cmpd="sng">
            <a:solidFill>
              <a:schemeClr val="lt2"/>
            </a:solidFill>
            <a:prstDash val="solid"/>
            <a:round/>
            <a:headEnd type="none" w="sm" len="sm"/>
            <a:tailEnd type="none" w="sm" len="sm"/>
          </a:ln>
        </p:spPr>
      </p:cxnSp>
      <p:sp>
        <p:nvSpPr>
          <p:cNvPr id="34" name="Google Shape;99;p4">
            <a:extLst>
              <a:ext uri="{FF2B5EF4-FFF2-40B4-BE49-F238E27FC236}">
                <a16:creationId xmlns:a16="http://schemas.microsoft.com/office/drawing/2014/main" id="{C7ECDAA4-EEB8-0670-9DB7-29E2EDAD4A71}"/>
              </a:ext>
            </a:extLst>
          </p:cNvPr>
          <p:cNvSpPr/>
          <p:nvPr/>
        </p:nvSpPr>
        <p:spPr>
          <a:xfrm>
            <a:off x="4752000" y="3588685"/>
            <a:ext cx="351600" cy="3516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ru-RU" sz="1000" b="1" i="0" u="none" strike="noStrike" cap="none" dirty="0">
                <a:solidFill>
                  <a:schemeClr val="lt2"/>
                </a:solidFill>
                <a:latin typeface="Arial"/>
                <a:ea typeface="Arial"/>
                <a:cs typeface="Arial"/>
                <a:sym typeface="Arial"/>
              </a:rPr>
              <a:t>11</a:t>
            </a:r>
            <a:endParaRPr sz="1000" b="1" i="0" u="none" strike="noStrike" cap="none" dirty="0">
              <a:solidFill>
                <a:schemeClr val="lt2"/>
              </a:solidFill>
              <a:latin typeface="Arial"/>
              <a:ea typeface="Arial"/>
              <a:cs typeface="Arial"/>
              <a:sym typeface="Arial"/>
            </a:endParaRPr>
          </a:p>
        </p:txBody>
      </p:sp>
      <p:sp>
        <p:nvSpPr>
          <p:cNvPr id="35" name="Google Shape;116;p4">
            <a:extLst>
              <a:ext uri="{FF2B5EF4-FFF2-40B4-BE49-F238E27FC236}">
                <a16:creationId xmlns:a16="http://schemas.microsoft.com/office/drawing/2014/main" id="{D21DC7B7-C7B3-3880-272A-7D1B02165525}"/>
              </a:ext>
            </a:extLst>
          </p:cNvPr>
          <p:cNvSpPr txBox="1">
            <a:spLocks/>
          </p:cNvSpPr>
          <p:nvPr/>
        </p:nvSpPr>
        <p:spPr>
          <a:xfrm>
            <a:off x="4754096" y="3946205"/>
            <a:ext cx="1746000" cy="3384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pPr lvl="0"/>
            <a:r>
              <a:rPr lang="ru-RU" dirty="0">
                <a:solidFill>
                  <a:schemeClr val="lt2"/>
                </a:solidFill>
              </a:rPr>
              <a:t>Непрерывный процесс совершенствования</a:t>
            </a:r>
            <a:endParaRPr lang="ru-RU"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477"/>
          </a:xfrm>
          <a:prstGeom prst="rect">
            <a:avLst/>
          </a:prstGeom>
          <a:noFill/>
          <a:ln>
            <a:noFill/>
          </a:ln>
        </p:spPr>
        <p:txBody>
          <a:bodyPr spcFirstLastPara="1" wrap="square" lIns="0" tIns="5425" rIns="0" bIns="0" anchor="t" anchorCtr="0">
            <a:spAutoFit/>
          </a:bodyPr>
          <a:lstStyle/>
          <a:p>
            <a:pPr lvl="0">
              <a:buSzPts val="600"/>
            </a:pPr>
            <a:r>
              <a:rPr lang="ru-RU" sz="1800" dirty="0">
                <a:solidFill>
                  <a:schemeClr val="dk1"/>
                </a:solidFill>
                <a:latin typeface="IBM Plex Sans SemiBold"/>
                <a:ea typeface="IBM Plex Sans SemiBold"/>
                <a:cs typeface="IBM Plex Sans SemiBold"/>
                <a:sym typeface="IBM Plex Sans SemiBold"/>
              </a:rPr>
              <a:t>Ключевые показатели эффективности процесса</a:t>
            </a:r>
          </a:p>
        </p:txBody>
      </p:sp>
      <p:sp>
        <p:nvSpPr>
          <p:cNvPr id="414" name="Google Shape;414;p58"/>
          <p:cNvSpPr txBox="1"/>
          <p:nvPr/>
        </p:nvSpPr>
        <p:spPr>
          <a:xfrm>
            <a:off x="540000" y="1176521"/>
            <a:ext cx="5958000" cy="3779755"/>
          </a:xfrm>
          <a:prstGeom prst="rect">
            <a:avLst/>
          </a:prstGeom>
          <a:noFill/>
          <a:ln>
            <a:noFill/>
          </a:ln>
        </p:spPr>
        <p:txBody>
          <a:bodyPr spcFirstLastPara="1" wrap="square" lIns="0" tIns="85600" rIns="0" bIns="0" anchor="t" anchorCtr="0">
            <a:spAutoFit/>
          </a:bodyPr>
          <a:lstStyle/>
          <a:p>
            <a:pPr marL="103800">
              <a:buClr>
                <a:srgbClr val="684AE0"/>
              </a:buClr>
              <a:buSzPts val="1200"/>
            </a:pPr>
            <a:r>
              <a:rPr lang="ru-RU" i="1" u="sng" dirty="0">
                <a:latin typeface="IBM Plex Sans"/>
                <a:sym typeface="IBM Plex Sans"/>
              </a:rPr>
              <a:t>Типы показателей:</a:t>
            </a:r>
          </a:p>
          <a:p>
            <a:pPr marL="103800">
              <a:buClr>
                <a:srgbClr val="684AE0"/>
              </a:buClr>
              <a:buSzPts val="1200"/>
            </a:pPr>
            <a:endParaRPr lang="ru-RU" i="1" u="sng" dirty="0">
              <a:latin typeface="IBM Plex Sans"/>
              <a:sym typeface="IBM Plex Sans"/>
            </a:endParaRPr>
          </a:p>
          <a:p>
            <a:pPr marL="410400" indent="-306600">
              <a:spcBef>
                <a:spcPts val="600"/>
              </a:spcBef>
              <a:buClr>
                <a:srgbClr val="684AE0"/>
              </a:buClr>
              <a:buSzPts val="1200"/>
              <a:buFont typeface="Zapf Dingbats"/>
              <a:buChar char="➜"/>
            </a:pPr>
            <a:r>
              <a:rPr lang="ru-RU" sz="1200" dirty="0">
                <a:latin typeface="IBM Plex Sans SemiBold"/>
                <a:cs typeface="IBM Plex Sans SemiBold"/>
                <a:sym typeface="IBM Plex Sans"/>
              </a:rPr>
              <a:t>Показатели времени</a:t>
            </a:r>
          </a:p>
          <a:p>
            <a:pPr marL="719138" indent="-279400">
              <a:spcBef>
                <a:spcPts val="600"/>
              </a:spcBef>
              <a:buClr>
                <a:srgbClr val="684AE0"/>
              </a:buClr>
              <a:buSzPts val="1200"/>
              <a:buFont typeface="Arial" panose="020B0604020202020204" pitchFamily="34" charset="0"/>
              <a:buChar char="•"/>
            </a:pPr>
            <a:r>
              <a:rPr lang="ru-RU" sz="1200" u="sng" dirty="0">
                <a:latin typeface="IBM Plex Sans"/>
                <a:cs typeface="IBM Plex Sans SemiBold"/>
                <a:sym typeface="IBM Plex Sans"/>
              </a:rPr>
              <a:t>Первый вариант – «фотография» выполнения операции.</a:t>
            </a:r>
            <a:r>
              <a:rPr lang="ru-RU" sz="1200" dirty="0">
                <a:latin typeface="IBM Plex Sans"/>
                <a:cs typeface="IBM Plex Sans SemiBold"/>
                <a:sym typeface="IBM Plex Sans"/>
              </a:rPr>
              <a:t> За сотрудником закреплен человек, фиксирующий, сколько операций он успевает сделать за тот или иной временной промежуток. Но обмануть можно и этот метод, медленно и тщательно делая работу в присутствии наблюдателя, завышая тем самым регистрируемое время на операцию.</a:t>
            </a:r>
          </a:p>
          <a:p>
            <a:pPr marL="719138" indent="-279400">
              <a:spcBef>
                <a:spcPts val="600"/>
              </a:spcBef>
              <a:buClr>
                <a:srgbClr val="684AE0"/>
              </a:buClr>
              <a:buSzPts val="1200"/>
              <a:buFont typeface="Arial" panose="020B0604020202020204" pitchFamily="34" charset="0"/>
              <a:buChar char="•"/>
            </a:pPr>
            <a:r>
              <a:rPr lang="ru-RU" sz="1200" u="sng" dirty="0">
                <a:latin typeface="IBM Plex Sans"/>
                <a:cs typeface="IBM Plex Sans SemiBold"/>
                <a:sym typeface="IBM Plex Sans"/>
              </a:rPr>
              <a:t>Второй вариант – экспертная оценка.</a:t>
            </a:r>
            <a:r>
              <a:rPr lang="ru-RU" sz="1200" dirty="0">
                <a:latin typeface="IBM Plex Sans"/>
                <a:cs typeface="IBM Plex Sans SemiBold"/>
                <a:sym typeface="IBM Plex Sans"/>
              </a:rPr>
              <a:t> В этом случае среднюю длительность той или иной операции указывает назначенный бизнес-эксперт. Этот метод самый быстрый и простой, и если эксперт занимает конструктивную позицию в проекте, то для быстрого получения результата лучше использовать именного его.</a:t>
            </a:r>
          </a:p>
          <a:p>
            <a:pPr marL="719138" indent="-279400">
              <a:spcBef>
                <a:spcPts val="600"/>
              </a:spcBef>
              <a:buClr>
                <a:srgbClr val="684AE0"/>
              </a:buClr>
              <a:buSzPts val="1200"/>
              <a:buFont typeface="Arial" panose="020B0604020202020204" pitchFamily="34" charset="0"/>
              <a:buChar char="•"/>
            </a:pPr>
            <a:r>
              <a:rPr lang="ru-RU" sz="1200" u="sng" dirty="0">
                <a:latin typeface="IBM Plex Sans"/>
                <a:cs typeface="IBM Plex Sans SemiBold"/>
                <a:sym typeface="IBM Plex Sans"/>
              </a:rPr>
              <a:t>Третий вариант – анализ данных в информационной системе.</a:t>
            </a:r>
            <a:r>
              <a:rPr lang="ru-RU" sz="1200" dirty="0">
                <a:latin typeface="IBM Plex Sans"/>
                <a:cs typeface="IBM Plex Sans SemiBold"/>
                <a:sym typeface="IBM Plex Sans"/>
              </a:rPr>
              <a:t> Это наиболее точный метод, однако не все информационные системы хранят данные о длительности той или иной операции. Поэтому данным методом собрать информацию по всему бизнес-процессу фактически невозможно.</a:t>
            </a:r>
          </a:p>
        </p:txBody>
      </p:sp>
    </p:spTree>
    <p:extLst>
      <p:ext uri="{BB962C8B-B14F-4D97-AF65-F5344CB8AC3E}">
        <p14:creationId xmlns:p14="http://schemas.microsoft.com/office/powerpoint/2010/main" val="2628467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477"/>
          </a:xfrm>
          <a:prstGeom prst="rect">
            <a:avLst/>
          </a:prstGeom>
          <a:noFill/>
          <a:ln>
            <a:noFill/>
          </a:ln>
        </p:spPr>
        <p:txBody>
          <a:bodyPr spcFirstLastPara="1" wrap="square" lIns="0" tIns="5425" rIns="0" bIns="0" anchor="t" anchorCtr="0">
            <a:spAutoFit/>
          </a:bodyPr>
          <a:lstStyle/>
          <a:p>
            <a:pPr lvl="0">
              <a:buSzPts val="600"/>
            </a:pPr>
            <a:r>
              <a:rPr lang="ru-RU" sz="1800" dirty="0">
                <a:solidFill>
                  <a:schemeClr val="dk1"/>
                </a:solidFill>
                <a:latin typeface="IBM Plex Sans SemiBold"/>
                <a:ea typeface="IBM Plex Sans SemiBold"/>
                <a:cs typeface="IBM Plex Sans SemiBold"/>
                <a:sym typeface="IBM Plex Sans SemiBold"/>
              </a:rPr>
              <a:t>Ключевые показатели эффективности процесса</a:t>
            </a:r>
          </a:p>
        </p:txBody>
      </p:sp>
      <p:sp>
        <p:nvSpPr>
          <p:cNvPr id="414" name="Google Shape;414;p58"/>
          <p:cNvSpPr txBox="1"/>
          <p:nvPr/>
        </p:nvSpPr>
        <p:spPr>
          <a:xfrm>
            <a:off x="540000" y="1176521"/>
            <a:ext cx="5958000" cy="2487093"/>
          </a:xfrm>
          <a:prstGeom prst="rect">
            <a:avLst/>
          </a:prstGeom>
          <a:noFill/>
          <a:ln>
            <a:noFill/>
          </a:ln>
        </p:spPr>
        <p:txBody>
          <a:bodyPr spcFirstLastPara="1" wrap="square" lIns="0" tIns="85600" rIns="0" bIns="0" anchor="t" anchorCtr="0">
            <a:spAutoFit/>
          </a:bodyPr>
          <a:lstStyle/>
          <a:p>
            <a:pPr marL="103800">
              <a:buClr>
                <a:srgbClr val="684AE0"/>
              </a:buClr>
              <a:buSzPts val="1200"/>
            </a:pPr>
            <a:r>
              <a:rPr lang="ru-RU" i="1" u="sng" dirty="0">
                <a:latin typeface="IBM Plex Sans"/>
                <a:sym typeface="IBM Plex Sans"/>
              </a:rPr>
              <a:t>Типы показателей:</a:t>
            </a:r>
          </a:p>
          <a:p>
            <a:pPr marL="103800">
              <a:buClr>
                <a:srgbClr val="684AE0"/>
              </a:buClr>
              <a:buSzPts val="1200"/>
            </a:pPr>
            <a:endParaRPr lang="ru-RU" i="1" u="sng" dirty="0">
              <a:latin typeface="IBM Plex Sans"/>
              <a:sym typeface="IBM Plex Sans"/>
            </a:endParaRPr>
          </a:p>
          <a:p>
            <a:pPr marL="410400" indent="-306600">
              <a:spcBef>
                <a:spcPts val="600"/>
              </a:spcBef>
              <a:buClr>
                <a:srgbClr val="684AE0"/>
              </a:buClr>
              <a:buSzPts val="1200"/>
              <a:buFont typeface="Zapf Dingbats"/>
              <a:buChar char="➜"/>
            </a:pPr>
            <a:r>
              <a:rPr lang="ru-RU" sz="1200" dirty="0">
                <a:latin typeface="IBM Plex Sans SemiBold"/>
                <a:cs typeface="IBM Plex Sans SemiBold"/>
                <a:sym typeface="IBM Plex Sans"/>
              </a:rPr>
              <a:t>Показатели качества</a:t>
            </a:r>
          </a:p>
          <a:p>
            <a:pPr marL="719138" indent="-279400">
              <a:spcBef>
                <a:spcPts val="600"/>
              </a:spcBef>
              <a:buClr>
                <a:srgbClr val="684AE0"/>
              </a:buClr>
              <a:buSzPts val="1200"/>
              <a:buFont typeface="Arial" panose="020B0604020202020204" pitchFamily="34" charset="0"/>
              <a:buChar char="•"/>
            </a:pPr>
            <a:r>
              <a:rPr lang="ru-RU" sz="1200" dirty="0">
                <a:latin typeface="IBM Plex Sans"/>
                <a:cs typeface="IBM Plex Sans SemiBold"/>
                <a:sym typeface="IBM Plex Sans"/>
              </a:rPr>
              <a:t>Показатели качества определяют, насколько качественно и безошибочно выполняется оптимизированный процесс.</a:t>
            </a:r>
          </a:p>
          <a:p>
            <a:pPr marL="719138" indent="-279400">
              <a:spcBef>
                <a:spcPts val="600"/>
              </a:spcBef>
              <a:buClr>
                <a:srgbClr val="684AE0"/>
              </a:buClr>
              <a:buSzPts val="1200"/>
              <a:buFont typeface="Arial" panose="020B0604020202020204" pitchFamily="34" charset="0"/>
              <a:buChar char="•"/>
            </a:pPr>
            <a:r>
              <a:rPr lang="ru-RU" sz="1200" dirty="0">
                <a:latin typeface="IBM Plex Sans"/>
                <a:cs typeface="IBM Plex Sans SemiBold"/>
                <a:sym typeface="IBM Plex Sans"/>
              </a:rPr>
              <a:t>Если речь идет о складских процессах, то показателем может выступать количество пересортицы, количество неправильно выданной или полученной продукции. </a:t>
            </a:r>
          </a:p>
          <a:p>
            <a:pPr marL="719138" indent="-279400">
              <a:spcBef>
                <a:spcPts val="600"/>
              </a:spcBef>
              <a:buClr>
                <a:srgbClr val="684AE0"/>
              </a:buClr>
              <a:buSzPts val="1200"/>
              <a:buFont typeface="Arial" panose="020B0604020202020204" pitchFamily="34" charset="0"/>
              <a:buChar char="•"/>
            </a:pPr>
            <a:r>
              <a:rPr lang="ru-RU" sz="1200" dirty="0">
                <a:latin typeface="IBM Plex Sans"/>
                <a:cs typeface="IBM Plex Sans SemiBold"/>
                <a:sym typeface="IBM Plex Sans"/>
              </a:rPr>
              <a:t>Если речь идет о сервисной поддержке, то показателем может выступать количество обращений или количество жалоб на качество сервиса.</a:t>
            </a:r>
          </a:p>
        </p:txBody>
      </p:sp>
    </p:spTree>
    <p:extLst>
      <p:ext uri="{BB962C8B-B14F-4D97-AF65-F5344CB8AC3E}">
        <p14:creationId xmlns:p14="http://schemas.microsoft.com/office/powerpoint/2010/main" val="628535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477"/>
          </a:xfrm>
          <a:prstGeom prst="rect">
            <a:avLst/>
          </a:prstGeom>
          <a:noFill/>
          <a:ln>
            <a:noFill/>
          </a:ln>
        </p:spPr>
        <p:txBody>
          <a:bodyPr spcFirstLastPara="1" wrap="square" lIns="0" tIns="5425" rIns="0" bIns="0" anchor="t" anchorCtr="0">
            <a:spAutoFit/>
          </a:bodyPr>
          <a:lstStyle/>
          <a:p>
            <a:pPr lvl="0">
              <a:buSzPts val="600"/>
            </a:pPr>
            <a:r>
              <a:rPr lang="ru-RU" sz="1800" dirty="0">
                <a:solidFill>
                  <a:schemeClr val="dk1"/>
                </a:solidFill>
                <a:latin typeface="IBM Plex Sans SemiBold"/>
                <a:ea typeface="IBM Plex Sans SemiBold"/>
                <a:cs typeface="IBM Plex Sans SemiBold"/>
                <a:sym typeface="IBM Plex Sans SemiBold"/>
              </a:rPr>
              <a:t>Ключевые показатели эффективности процесса</a:t>
            </a:r>
          </a:p>
        </p:txBody>
      </p:sp>
      <p:sp>
        <p:nvSpPr>
          <p:cNvPr id="414" name="Google Shape;414;p58"/>
          <p:cNvSpPr txBox="1"/>
          <p:nvPr/>
        </p:nvSpPr>
        <p:spPr>
          <a:xfrm>
            <a:off x="540000" y="1176521"/>
            <a:ext cx="5958000" cy="3348868"/>
          </a:xfrm>
          <a:prstGeom prst="rect">
            <a:avLst/>
          </a:prstGeom>
          <a:noFill/>
          <a:ln>
            <a:noFill/>
          </a:ln>
        </p:spPr>
        <p:txBody>
          <a:bodyPr spcFirstLastPara="1" wrap="square" lIns="0" tIns="85600" rIns="0" bIns="0" anchor="t" anchorCtr="0">
            <a:spAutoFit/>
          </a:bodyPr>
          <a:lstStyle/>
          <a:p>
            <a:pPr marL="103800">
              <a:buClr>
                <a:srgbClr val="684AE0"/>
              </a:buClr>
              <a:buSzPts val="1200"/>
            </a:pPr>
            <a:r>
              <a:rPr lang="ru-RU" i="1" u="sng" dirty="0">
                <a:latin typeface="IBM Plex Sans"/>
                <a:sym typeface="IBM Plex Sans"/>
              </a:rPr>
              <a:t>Типы показателей:</a:t>
            </a:r>
          </a:p>
          <a:p>
            <a:pPr marL="103800">
              <a:buClr>
                <a:srgbClr val="684AE0"/>
              </a:buClr>
              <a:buSzPts val="1200"/>
            </a:pPr>
            <a:endParaRPr lang="ru-RU" i="1" u="sng" dirty="0">
              <a:latin typeface="IBM Plex Sans"/>
              <a:sym typeface="IBM Plex Sans"/>
            </a:endParaRPr>
          </a:p>
          <a:p>
            <a:pPr marL="410400" indent="-306600">
              <a:spcBef>
                <a:spcPts val="600"/>
              </a:spcBef>
              <a:buClr>
                <a:srgbClr val="684AE0"/>
              </a:buClr>
              <a:buSzPts val="1200"/>
              <a:buFont typeface="Zapf Dingbats"/>
              <a:buChar char="➜"/>
            </a:pPr>
            <a:r>
              <a:rPr lang="ru-RU" sz="1200" dirty="0">
                <a:latin typeface="IBM Plex Sans SemiBold"/>
                <a:cs typeface="IBM Plex Sans SemiBold"/>
                <a:sym typeface="IBM Plex Sans"/>
              </a:rPr>
              <a:t>Показатели фрагментации</a:t>
            </a:r>
          </a:p>
          <a:p>
            <a:pPr marL="719138" indent="-279400">
              <a:spcBef>
                <a:spcPts val="600"/>
              </a:spcBef>
              <a:buClr>
                <a:srgbClr val="684AE0"/>
              </a:buClr>
              <a:buSzPts val="1200"/>
              <a:buFont typeface="Arial" panose="020B0604020202020204" pitchFamily="34" charset="0"/>
              <a:buChar char="•"/>
            </a:pPr>
            <a:r>
              <a:rPr lang="ru-RU" sz="1200" dirty="0">
                <a:latin typeface="IBM Plex Sans"/>
                <a:cs typeface="IBM Plex Sans SemiBold"/>
                <a:sym typeface="IBM Plex Sans"/>
              </a:rPr>
              <a:t>Большое количество участников, разнесенных по разным подразделениям, зачастую является причиной проблем с результативностью БП, временем его протекания, качеством и стоимостью</a:t>
            </a:r>
          </a:p>
          <a:p>
            <a:pPr marL="719138" indent="-279400">
              <a:spcBef>
                <a:spcPts val="600"/>
              </a:spcBef>
              <a:buClr>
                <a:srgbClr val="684AE0"/>
              </a:buClr>
              <a:buSzPts val="1200"/>
              <a:buFont typeface="Arial" panose="020B0604020202020204" pitchFamily="34" charset="0"/>
              <a:buChar char="•"/>
            </a:pPr>
            <a:r>
              <a:rPr lang="ru-RU" sz="1200" dirty="0">
                <a:latin typeface="IBM Plex Sans"/>
                <a:cs typeface="IBM Plex Sans SemiBold"/>
                <a:sym typeface="IBM Plex Sans"/>
              </a:rPr>
              <a:t>В настоящее время существует тенденция снижать показатель фрагментарности с целью повышения эффективности и конкурентоспособности процессов</a:t>
            </a:r>
          </a:p>
          <a:p>
            <a:pPr marL="439738">
              <a:spcBef>
                <a:spcPts val="600"/>
              </a:spcBef>
              <a:buClr>
                <a:srgbClr val="684AE0"/>
              </a:buClr>
              <a:buSzPts val="1200"/>
            </a:pPr>
            <a:endParaRPr lang="ru-RU" sz="1200" dirty="0">
              <a:latin typeface="IBM Plex Sans"/>
              <a:cs typeface="IBM Plex Sans SemiBold"/>
              <a:sym typeface="IBM Plex Sans"/>
            </a:endParaRPr>
          </a:p>
          <a:p>
            <a:pPr marL="410400" indent="-306600">
              <a:buClr>
                <a:srgbClr val="684AE0"/>
              </a:buClr>
              <a:buSzPts val="1200"/>
              <a:buFont typeface=".Apple Color Emoji UI"/>
              <a:buChar char="⚡"/>
            </a:pPr>
            <a:r>
              <a:rPr lang="ru-RU" dirty="0">
                <a:latin typeface="IBM Plex Sans SemiBold"/>
                <a:ea typeface="IBM Plex Sans SemiBold"/>
                <a:cs typeface="IBM Plex Sans SemiBold"/>
                <a:sym typeface="IBM Plex Sans SemiBold"/>
              </a:rPr>
              <a:t>Важно! </a:t>
            </a:r>
            <a:br>
              <a:rPr lang="ru-RU" dirty="0">
                <a:latin typeface="IBM Plex Sans SemiBold"/>
                <a:ea typeface="IBM Plex Sans SemiBold"/>
                <a:cs typeface="IBM Plex Sans SemiBold"/>
                <a:sym typeface="IBM Plex Sans SemiBold"/>
              </a:rPr>
            </a:br>
            <a:r>
              <a:rPr lang="ru-RU" dirty="0">
                <a:latin typeface="IBM Plex Sans"/>
                <a:cs typeface="IBM Plex Sans SemiBold"/>
                <a:sym typeface="IBM Plex Sans SemiBold"/>
              </a:rPr>
              <a:t>Все показатели взаимосвязаны, улучшая показатели одной группы, можно ухудшить показатели другой: качество – стоимость – срок: из трех показателей выбрать нужно два. </a:t>
            </a:r>
          </a:p>
        </p:txBody>
      </p:sp>
    </p:spTree>
    <p:extLst>
      <p:ext uri="{BB962C8B-B14F-4D97-AF65-F5344CB8AC3E}">
        <p14:creationId xmlns:p14="http://schemas.microsoft.com/office/powerpoint/2010/main" val="2111534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a:spLocks noGrp="1"/>
          </p:cNvSpPr>
          <p:nvPr>
            <p:ph type="title"/>
          </p:nvPr>
        </p:nvSpPr>
        <p:spPr>
          <a:xfrm>
            <a:off x="540000" y="1295700"/>
            <a:ext cx="8064000" cy="25521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ru" dirty="0"/>
              <a:t>Расчет стоимости бизнес-процесса</a:t>
            </a:r>
            <a:endParaRPr dirty="0"/>
          </a:p>
        </p:txBody>
      </p:sp>
    </p:spTree>
    <p:extLst>
      <p:ext uri="{BB962C8B-B14F-4D97-AF65-F5344CB8AC3E}">
        <p14:creationId xmlns:p14="http://schemas.microsoft.com/office/powerpoint/2010/main" val="3833955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600"/>
          </a:xfrm>
          <a:prstGeom prst="rect">
            <a:avLst/>
          </a:prstGeom>
          <a:noFill/>
          <a:ln>
            <a:noFill/>
          </a:ln>
        </p:spPr>
        <p:txBody>
          <a:bodyPr spcFirstLastPara="1" wrap="square" lIns="0" tIns="5425" rIns="0" bIns="0" anchor="t" anchorCtr="0">
            <a:spAutoFit/>
          </a:bodyPr>
          <a:lstStyle/>
          <a:p>
            <a:pPr marL="0" lvl="0" indent="0" algn="l" rtl="0">
              <a:lnSpc>
                <a:spcPct val="100000"/>
              </a:lnSpc>
              <a:spcBef>
                <a:spcPts val="0"/>
              </a:spcBef>
              <a:spcAft>
                <a:spcPts val="0"/>
              </a:spcAft>
              <a:buSzPts val="600"/>
              <a:buNone/>
            </a:pPr>
            <a:r>
              <a:rPr lang="ru" sz="1800" dirty="0">
                <a:solidFill>
                  <a:schemeClr val="dk1"/>
                </a:solidFill>
                <a:latin typeface="IBM Plex Sans SemiBold"/>
                <a:ea typeface="IBM Plex Sans SemiBold"/>
                <a:cs typeface="IBM Plex Sans SemiBold"/>
                <a:sym typeface="IBM Plex Sans SemiBold"/>
              </a:rPr>
              <a:t>Расчет стоимости бизнес-процесса</a:t>
            </a:r>
            <a:endParaRPr sz="1800" dirty="0">
              <a:solidFill>
                <a:schemeClr val="dk1"/>
              </a:solidFill>
              <a:latin typeface="IBM Plex Sans SemiBold"/>
              <a:ea typeface="IBM Plex Sans SemiBold"/>
              <a:cs typeface="IBM Plex Sans SemiBold"/>
              <a:sym typeface="IBM Plex Sans SemiBold"/>
            </a:endParaRPr>
          </a:p>
        </p:txBody>
      </p:sp>
      <p:sp>
        <p:nvSpPr>
          <p:cNvPr id="414" name="Google Shape;414;p58"/>
          <p:cNvSpPr txBox="1"/>
          <p:nvPr/>
        </p:nvSpPr>
        <p:spPr>
          <a:xfrm>
            <a:off x="540000" y="1168500"/>
            <a:ext cx="5958000" cy="3733588"/>
          </a:xfrm>
          <a:prstGeom prst="rect">
            <a:avLst/>
          </a:prstGeom>
          <a:noFill/>
          <a:ln>
            <a:noFill/>
          </a:ln>
        </p:spPr>
        <p:txBody>
          <a:bodyPr spcFirstLastPara="1" wrap="square" lIns="0" tIns="85600" rIns="0" bIns="0" anchor="t" anchorCtr="0">
            <a:spAutoFit/>
          </a:bodyPr>
          <a:lstStyle/>
          <a:p>
            <a:pPr marL="103800" lvl="0">
              <a:spcBef>
                <a:spcPts val="600"/>
              </a:spcBef>
              <a:buClr>
                <a:srgbClr val="684AE0"/>
              </a:buClr>
              <a:buSzPts val="1200"/>
            </a:pPr>
            <a:r>
              <a:rPr lang="ru-RU" dirty="0">
                <a:latin typeface="IBM Plex Sans"/>
                <a:ea typeface="IBM Plex Sans"/>
                <a:cs typeface="IBM Plex Sans"/>
                <a:sym typeface="IBM Plex Sans"/>
              </a:rPr>
              <a:t>Чтобы оценить эффективность оптимизации в «деньгах», необходимо </a:t>
            </a:r>
            <a:r>
              <a:rPr lang="ru-RU" b="1" dirty="0">
                <a:latin typeface="IBM Plex Sans"/>
                <a:ea typeface="IBM Plex Sans"/>
                <a:cs typeface="IBM Plex Sans"/>
                <a:sym typeface="IBM Plex Sans"/>
              </a:rPr>
              <a:t>замерить стоимость выполнения БП до и после оптимизации</a:t>
            </a:r>
          </a:p>
          <a:p>
            <a:pPr marL="103800" lvl="0">
              <a:spcBef>
                <a:spcPts val="600"/>
              </a:spcBef>
              <a:buClr>
                <a:srgbClr val="684AE0"/>
              </a:buClr>
              <a:buSzPts val="1200"/>
            </a:pPr>
            <a:r>
              <a:rPr lang="ru-RU" dirty="0">
                <a:latin typeface="IBM Plex Sans"/>
                <a:ea typeface="IBM Plex Sans"/>
                <a:cs typeface="IBM Plex Sans"/>
                <a:sym typeface="IBM Plex Sans"/>
              </a:rPr>
              <a:t>Для каждой операции в бизнес-процессе известен норматив времени, коэффициент использования операции в процессе, исполнитель и стоимость единицы рабочего времени исполнителя</a:t>
            </a:r>
          </a:p>
          <a:p>
            <a:pPr marL="103800">
              <a:buClr>
                <a:srgbClr val="684AE0"/>
              </a:buClr>
              <a:buSzPts val="1200"/>
            </a:pPr>
            <a:endParaRPr lang="ru" i="0" u="none" strike="noStrike" cap="none" dirty="0">
              <a:solidFill>
                <a:srgbClr val="000000"/>
              </a:solidFill>
              <a:latin typeface="IBM Plex Sans SemiBold"/>
              <a:ea typeface="IBM Plex Sans SemiBold"/>
              <a:cs typeface="IBM Plex Sans SemiBold"/>
              <a:sym typeface="IBM Plex Sans SemiBold"/>
            </a:endParaRPr>
          </a:p>
          <a:p>
            <a:pPr marL="410400" indent="-306600">
              <a:buClr>
                <a:srgbClr val="684AE0"/>
              </a:buClr>
              <a:buSzPts val="1200"/>
              <a:buFont typeface="IBM Plex Sans SemiBold"/>
              <a:buChar char="💡"/>
            </a:pPr>
            <a:r>
              <a:rPr lang="ru" i="0" u="none" strike="noStrike" cap="none" dirty="0">
                <a:solidFill>
                  <a:srgbClr val="000000"/>
                </a:solidFill>
                <a:latin typeface="IBM Plex Sans SemiBold"/>
                <a:ea typeface="IBM Plex Sans SemiBold"/>
                <a:cs typeface="IBM Plex Sans SemiBold"/>
                <a:sym typeface="IBM Plex Sans SemiBold"/>
              </a:rPr>
              <a:t>Стоимость операции = </a:t>
            </a:r>
            <a:br>
              <a:rPr lang="ru" dirty="0">
                <a:latin typeface="IBM Plex Sans SemiBold"/>
                <a:ea typeface="IBM Plex Sans SemiBold"/>
                <a:cs typeface="IBM Plex Sans SemiBold"/>
                <a:sym typeface="IBM Plex Sans SemiBold"/>
              </a:rPr>
            </a:br>
            <a:r>
              <a:rPr lang="ru-RU" dirty="0">
                <a:latin typeface="IBM Plex Sans"/>
                <a:ea typeface="IBM Plex Sans"/>
                <a:cs typeface="IBM Plex Sans"/>
                <a:sym typeface="IBM Plex Sans"/>
              </a:rPr>
              <a:t>стоимость единицы рабочего времени сотрудника (с учетом стоимости рабочего места) * длительность выполнения операции</a:t>
            </a:r>
          </a:p>
          <a:p>
            <a:pPr marL="103800" lvl="0">
              <a:buClr>
                <a:srgbClr val="684AE0"/>
              </a:buClr>
              <a:buSzPts val="1200"/>
            </a:pPr>
            <a:endParaRPr lang="ru-RU" sz="1200" dirty="0">
              <a:latin typeface="IBM Plex Sans"/>
              <a:ea typeface="IBM Plex Sans"/>
              <a:cs typeface="IBM Plex Sans"/>
              <a:sym typeface="IBM Plex Sans"/>
            </a:endParaRPr>
          </a:p>
          <a:p>
            <a:pPr marL="275250" lvl="0" indent="-171450">
              <a:spcBef>
                <a:spcPts val="600"/>
              </a:spcBef>
              <a:buClr>
                <a:srgbClr val="684AE0"/>
              </a:buClr>
              <a:buSzPts val="1200"/>
              <a:buFont typeface="Arial" panose="020B0604020202020204" pitchFamily="34" charset="0"/>
              <a:buChar char="•"/>
            </a:pPr>
            <a:r>
              <a:rPr lang="ru-RU" sz="1200" dirty="0">
                <a:latin typeface="IBM Plex Sans"/>
                <a:ea typeface="IBM Plex Sans"/>
                <a:cs typeface="IBM Plex Sans"/>
                <a:sym typeface="IBM Plex Sans"/>
              </a:rPr>
              <a:t>Результат расчета показывает, во что обходится компании выполнение операций в анализируемом бизнес-процессе</a:t>
            </a:r>
          </a:p>
          <a:p>
            <a:pPr marL="275250" lvl="0" indent="-171450">
              <a:spcBef>
                <a:spcPts val="600"/>
              </a:spcBef>
              <a:buClr>
                <a:srgbClr val="684AE0"/>
              </a:buClr>
              <a:buSzPts val="1200"/>
              <a:buFont typeface="Arial" panose="020B0604020202020204" pitchFamily="34" charset="0"/>
              <a:buChar char="•"/>
            </a:pPr>
            <a:r>
              <a:rPr lang="ru-RU" sz="1200" dirty="0">
                <a:latin typeface="IBM Plex Sans"/>
                <a:ea typeface="IBM Plex Sans"/>
                <a:cs typeface="IBM Plex Sans"/>
                <a:sym typeface="IBM Plex Sans"/>
              </a:rPr>
              <a:t>Данный процесс расчета стоимости целого бизнес-процесса необходимо делать ДО оптимизации и повторять ПОСЛЕ оптимизации</a:t>
            </a:r>
          </a:p>
          <a:p>
            <a:pPr marL="275250" lvl="0" indent="-171450">
              <a:spcBef>
                <a:spcPts val="600"/>
              </a:spcBef>
              <a:buClr>
                <a:srgbClr val="684AE0"/>
              </a:buClr>
              <a:buSzPts val="1200"/>
              <a:buFont typeface="Arial" panose="020B0604020202020204" pitchFamily="34" charset="0"/>
              <a:buChar char="•"/>
            </a:pPr>
            <a:endParaRPr lang="ru-RU" sz="1200" dirty="0">
              <a:latin typeface="IBM Plex Sans"/>
              <a:ea typeface="IBM Plex Sans"/>
              <a:cs typeface="IBM Plex Sans"/>
              <a:sym typeface="IBM Plex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600"/>
          </a:xfrm>
          <a:prstGeom prst="rect">
            <a:avLst/>
          </a:prstGeom>
          <a:noFill/>
          <a:ln>
            <a:noFill/>
          </a:ln>
        </p:spPr>
        <p:txBody>
          <a:bodyPr spcFirstLastPara="1" wrap="square" lIns="0" tIns="5425" rIns="0" bIns="0" anchor="t" anchorCtr="0">
            <a:spAutoFit/>
          </a:bodyPr>
          <a:lstStyle/>
          <a:p>
            <a:pPr marL="0" lvl="0" indent="0" algn="l" rtl="0">
              <a:lnSpc>
                <a:spcPct val="100000"/>
              </a:lnSpc>
              <a:spcBef>
                <a:spcPts val="0"/>
              </a:spcBef>
              <a:spcAft>
                <a:spcPts val="0"/>
              </a:spcAft>
              <a:buSzPts val="600"/>
              <a:buNone/>
            </a:pPr>
            <a:r>
              <a:rPr lang="ru-RU" sz="1800" dirty="0">
                <a:solidFill>
                  <a:schemeClr val="dk1"/>
                </a:solidFill>
                <a:latin typeface="IBM Plex Sans SemiBold"/>
                <a:ea typeface="IBM Plex Sans SemiBold"/>
                <a:cs typeface="IBM Plex Sans SemiBold"/>
                <a:sym typeface="IBM Plex Sans SemiBold"/>
              </a:rPr>
              <a:t>Пример </a:t>
            </a:r>
            <a:r>
              <a:rPr lang="ru" sz="1800" dirty="0">
                <a:solidFill>
                  <a:schemeClr val="dk1"/>
                </a:solidFill>
                <a:latin typeface="IBM Plex Sans SemiBold"/>
                <a:ea typeface="IBM Plex Sans SemiBold"/>
                <a:cs typeface="IBM Plex Sans SemiBold"/>
                <a:sym typeface="IBM Plex Sans SemiBold"/>
              </a:rPr>
              <a:t>расчета стоимости бизнес-процесса</a:t>
            </a:r>
            <a:endParaRPr sz="1800" dirty="0">
              <a:solidFill>
                <a:schemeClr val="dk1"/>
              </a:solidFill>
              <a:latin typeface="IBM Plex Sans SemiBold"/>
              <a:ea typeface="IBM Plex Sans SemiBold"/>
              <a:cs typeface="IBM Plex Sans SemiBold"/>
              <a:sym typeface="IBM Plex Sans SemiBold"/>
            </a:endParaRPr>
          </a:p>
        </p:txBody>
      </p:sp>
      <p:sp>
        <p:nvSpPr>
          <p:cNvPr id="2" name="Google Shape;414;p58">
            <a:extLst>
              <a:ext uri="{FF2B5EF4-FFF2-40B4-BE49-F238E27FC236}">
                <a16:creationId xmlns:a16="http://schemas.microsoft.com/office/drawing/2014/main" id="{7C077150-92B9-1C98-AE25-40C13512EC16}"/>
              </a:ext>
            </a:extLst>
          </p:cNvPr>
          <p:cNvSpPr txBox="1"/>
          <p:nvPr/>
        </p:nvSpPr>
        <p:spPr>
          <a:xfrm>
            <a:off x="540000" y="1168500"/>
            <a:ext cx="5958000" cy="640434"/>
          </a:xfrm>
          <a:prstGeom prst="rect">
            <a:avLst/>
          </a:prstGeom>
          <a:noFill/>
          <a:ln>
            <a:noFill/>
          </a:ln>
        </p:spPr>
        <p:txBody>
          <a:bodyPr spcFirstLastPara="1" wrap="square" lIns="0" tIns="85600" rIns="0" bIns="0" anchor="t" anchorCtr="0">
            <a:spAutoFit/>
          </a:bodyPr>
          <a:lstStyle/>
          <a:p>
            <a:pPr marL="103800" lvl="0">
              <a:spcBef>
                <a:spcPts val="600"/>
              </a:spcBef>
              <a:buClr>
                <a:srgbClr val="684AE0"/>
              </a:buClr>
              <a:buSzPts val="1200"/>
            </a:pPr>
            <a:r>
              <a:rPr lang="ru-RU" b="1" dirty="0">
                <a:latin typeface="IBM Plex Sans"/>
                <a:ea typeface="IBM Plex Sans"/>
                <a:cs typeface="IBM Plex Sans"/>
                <a:sym typeface="IBM Plex Sans"/>
              </a:rPr>
              <a:t>Процесс: </a:t>
            </a:r>
            <a:r>
              <a:rPr lang="ru-RU" dirty="0">
                <a:latin typeface="IBM Plex Sans"/>
                <a:ea typeface="IBM Plex Sans"/>
                <a:cs typeface="IBM Plex Sans"/>
                <a:sym typeface="IBM Plex Sans"/>
              </a:rPr>
              <a:t>Проверка договора перед отправкой на подписание</a:t>
            </a:r>
            <a:endParaRPr lang="ru-RU" sz="1200" dirty="0">
              <a:latin typeface="IBM Plex Sans"/>
              <a:ea typeface="IBM Plex Sans"/>
              <a:cs typeface="IBM Plex Sans"/>
              <a:sym typeface="IBM Plex Sans"/>
            </a:endParaRPr>
          </a:p>
          <a:p>
            <a:pPr marL="275250" lvl="0" indent="-171450">
              <a:spcBef>
                <a:spcPts val="600"/>
              </a:spcBef>
              <a:buClr>
                <a:srgbClr val="684AE0"/>
              </a:buClr>
              <a:buSzPts val="1200"/>
              <a:buFont typeface="Arial" panose="020B0604020202020204" pitchFamily="34" charset="0"/>
              <a:buChar char="•"/>
            </a:pPr>
            <a:endParaRPr lang="ru-RU" sz="1200" dirty="0">
              <a:latin typeface="IBM Plex Sans"/>
              <a:ea typeface="IBM Plex Sans"/>
              <a:cs typeface="IBM Plex Sans"/>
              <a:sym typeface="IBM Plex Sans"/>
            </a:endParaRPr>
          </a:p>
        </p:txBody>
      </p:sp>
      <p:graphicFrame>
        <p:nvGraphicFramePr>
          <p:cNvPr id="3" name="Google Shape;691;p86">
            <a:extLst>
              <a:ext uri="{FF2B5EF4-FFF2-40B4-BE49-F238E27FC236}">
                <a16:creationId xmlns:a16="http://schemas.microsoft.com/office/drawing/2014/main" id="{DCD44BF7-27CA-AC31-415C-F4B7D1ABFF3E}"/>
              </a:ext>
            </a:extLst>
          </p:cNvPr>
          <p:cNvGraphicFramePr/>
          <p:nvPr>
            <p:extLst>
              <p:ext uri="{D42A27DB-BD31-4B8C-83A1-F6EECF244321}">
                <p14:modId xmlns:p14="http://schemas.microsoft.com/office/powerpoint/2010/main" val="2639793008"/>
              </p:ext>
            </p:extLst>
          </p:nvPr>
        </p:nvGraphicFramePr>
        <p:xfrm>
          <a:off x="422032" y="1800006"/>
          <a:ext cx="8264770" cy="1185060"/>
        </p:xfrm>
        <a:graphic>
          <a:graphicData uri="http://schemas.openxmlformats.org/drawingml/2006/table">
            <a:tbl>
              <a:tblPr firstRow="1" bandRow="1">
                <a:noFill/>
                <a:tableStyleId>{1911E0C6-04A5-435A-A087-4573719FD27F}</a:tableStyleId>
              </a:tblPr>
              <a:tblGrid>
                <a:gridCol w="1046283">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160585">
                  <a:extLst>
                    <a:ext uri="{9D8B030D-6E8A-4147-A177-3AD203B41FA5}">
                      <a16:colId xmlns:a16="http://schemas.microsoft.com/office/drawing/2014/main" val="20002"/>
                    </a:ext>
                  </a:extLst>
                </a:gridCol>
                <a:gridCol w="1099038">
                  <a:extLst>
                    <a:ext uri="{9D8B030D-6E8A-4147-A177-3AD203B41FA5}">
                      <a16:colId xmlns:a16="http://schemas.microsoft.com/office/drawing/2014/main" val="20003"/>
                    </a:ext>
                  </a:extLst>
                </a:gridCol>
                <a:gridCol w="1204547">
                  <a:extLst>
                    <a:ext uri="{9D8B030D-6E8A-4147-A177-3AD203B41FA5}">
                      <a16:colId xmlns:a16="http://schemas.microsoft.com/office/drawing/2014/main" val="2597909395"/>
                    </a:ext>
                  </a:extLst>
                </a:gridCol>
                <a:gridCol w="993528">
                  <a:extLst>
                    <a:ext uri="{9D8B030D-6E8A-4147-A177-3AD203B41FA5}">
                      <a16:colId xmlns:a16="http://schemas.microsoft.com/office/drawing/2014/main" val="20004"/>
                    </a:ext>
                  </a:extLst>
                </a:gridCol>
                <a:gridCol w="1046289">
                  <a:extLst>
                    <a:ext uri="{9D8B030D-6E8A-4147-A177-3AD203B41FA5}">
                      <a16:colId xmlns:a16="http://schemas.microsoft.com/office/drawing/2014/main" val="20005"/>
                    </a:ext>
                  </a:extLst>
                </a:gridCol>
              </a:tblGrid>
              <a:tr h="350275">
                <a:tc>
                  <a:txBody>
                    <a:bodyPr/>
                    <a:lstStyle/>
                    <a:p>
                      <a:pPr marL="177800" marR="0" lvl="0" indent="0" algn="l" rtl="0">
                        <a:lnSpc>
                          <a:spcPct val="100000"/>
                        </a:lnSpc>
                        <a:spcBef>
                          <a:spcPts val="0"/>
                        </a:spcBef>
                        <a:spcAft>
                          <a:spcPts val="0"/>
                        </a:spcAft>
                        <a:buClr>
                          <a:srgbClr val="000000"/>
                        </a:buClr>
                        <a:buSzPts val="1100"/>
                        <a:buFont typeface="Arial"/>
                        <a:buNone/>
                      </a:pPr>
                      <a:r>
                        <a:rPr lang="ru" sz="1100" u="none" strike="noStrike" cap="none" dirty="0">
                          <a:solidFill>
                            <a:schemeClr val="dk1"/>
                          </a:solidFill>
                          <a:latin typeface="IBM Plex Sans"/>
                          <a:ea typeface="IBM Plex Sans"/>
                          <a:cs typeface="IBM Plex Sans"/>
                          <a:sym typeface="IBM Plex Sans"/>
                        </a:rPr>
                        <a:t>Исполнитель</a:t>
                      </a:r>
                      <a:endParaRPr sz="1100" u="none" strike="noStrike" cap="none" dirty="0">
                        <a:solidFill>
                          <a:schemeClr val="dk1"/>
                        </a:solidFill>
                        <a:latin typeface="IBM Plex Sans"/>
                        <a:ea typeface="IBM Plex Sans"/>
                        <a:cs typeface="IBM Plex Sans"/>
                        <a:sym typeface="IBM Plex Sans"/>
                      </a:endParaRPr>
                    </a:p>
                  </a:txBody>
                  <a:tcPr marL="0" marR="0" marT="19225"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solidFill>
                      <a:srgbClr val="E3E1FF"/>
                    </a:solidFill>
                  </a:tcPr>
                </a:tc>
                <a:tc>
                  <a:txBody>
                    <a:bodyPr/>
                    <a:lstStyle/>
                    <a:p>
                      <a:pPr marL="266700" marR="0" lvl="0" indent="0" algn="l" rtl="0">
                        <a:lnSpc>
                          <a:spcPct val="100000"/>
                        </a:lnSpc>
                        <a:spcBef>
                          <a:spcPts val="0"/>
                        </a:spcBef>
                        <a:spcAft>
                          <a:spcPts val="0"/>
                        </a:spcAft>
                        <a:buClr>
                          <a:srgbClr val="000000"/>
                        </a:buClr>
                        <a:buSzPts val="1100"/>
                        <a:buFont typeface="Arial"/>
                        <a:buNone/>
                      </a:pPr>
                      <a:r>
                        <a:rPr lang="ru" sz="1100" u="none" strike="noStrike" cap="none" dirty="0">
                          <a:solidFill>
                            <a:schemeClr val="dk1"/>
                          </a:solidFill>
                          <a:latin typeface="IBM Plex Sans"/>
                          <a:ea typeface="IBM Plex Sans"/>
                          <a:cs typeface="IBM Plex Sans"/>
                          <a:sym typeface="IBM Plex Sans"/>
                        </a:rPr>
                        <a:t>Количество договоров в месяц</a:t>
                      </a:r>
                      <a:endParaRPr sz="1100" u="none" strike="noStrike" cap="none" dirty="0">
                        <a:solidFill>
                          <a:schemeClr val="dk1"/>
                        </a:solidFill>
                        <a:latin typeface="IBM Plex Sans"/>
                        <a:ea typeface="IBM Plex Sans"/>
                        <a:cs typeface="IBM Plex Sans"/>
                        <a:sym typeface="IBM Plex Sans"/>
                      </a:endParaRPr>
                    </a:p>
                  </a:txBody>
                  <a:tcPr marL="0" marR="0" marT="17825"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solidFill>
                      <a:srgbClr val="E3E1FF"/>
                    </a:solidFill>
                  </a:tcPr>
                </a:tc>
                <a:tc>
                  <a:txBody>
                    <a:bodyPr/>
                    <a:lstStyle/>
                    <a:p>
                      <a:pPr marL="254000" marR="0" lvl="0" indent="0" algn="l" rtl="0">
                        <a:lnSpc>
                          <a:spcPct val="100000"/>
                        </a:lnSpc>
                        <a:spcBef>
                          <a:spcPts val="0"/>
                        </a:spcBef>
                        <a:spcAft>
                          <a:spcPts val="0"/>
                        </a:spcAft>
                        <a:buClr>
                          <a:srgbClr val="000000"/>
                        </a:buClr>
                        <a:buSzPts val="1100"/>
                        <a:buFont typeface="Arial"/>
                        <a:buNone/>
                      </a:pPr>
                      <a:r>
                        <a:rPr lang="ru" sz="1100" u="none" strike="noStrike" cap="none" dirty="0">
                          <a:solidFill>
                            <a:schemeClr val="dk1"/>
                          </a:solidFill>
                          <a:latin typeface="IBM Plex Sans"/>
                          <a:ea typeface="IBM Plex Sans"/>
                          <a:cs typeface="IBM Plex Sans"/>
                          <a:sym typeface="IBM Plex Sans"/>
                        </a:rPr>
                        <a:t>Время выполнения (мин)</a:t>
                      </a:r>
                      <a:endParaRPr sz="1100" u="none" strike="noStrike" cap="none" dirty="0">
                        <a:solidFill>
                          <a:schemeClr val="dk1"/>
                        </a:solidFill>
                        <a:latin typeface="IBM Plex Sans"/>
                        <a:ea typeface="IBM Plex Sans"/>
                        <a:cs typeface="IBM Plex Sans"/>
                        <a:sym typeface="IBM Plex Sans"/>
                      </a:endParaRPr>
                    </a:p>
                  </a:txBody>
                  <a:tcPr marL="0" marR="0" marT="17550"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solidFill>
                      <a:srgbClr val="E3E1FF"/>
                    </a:solidFill>
                  </a:tcPr>
                </a:tc>
                <a:tc>
                  <a:txBody>
                    <a:bodyPr/>
                    <a:lstStyle/>
                    <a:p>
                      <a:pPr marL="254000" marR="0" lvl="0" indent="0" algn="l" rtl="0">
                        <a:lnSpc>
                          <a:spcPct val="100000"/>
                        </a:lnSpc>
                        <a:spcBef>
                          <a:spcPts val="0"/>
                        </a:spcBef>
                        <a:spcAft>
                          <a:spcPts val="0"/>
                        </a:spcAft>
                        <a:buClr>
                          <a:srgbClr val="000000"/>
                        </a:buClr>
                        <a:buSzPts val="1100"/>
                        <a:buFont typeface="Arial"/>
                        <a:buNone/>
                      </a:pPr>
                      <a:r>
                        <a:rPr lang="ru" sz="1100" u="none" strike="noStrike" cap="none" dirty="0">
                          <a:solidFill>
                            <a:schemeClr val="dk1"/>
                          </a:solidFill>
                          <a:latin typeface="IBM Plex Sans"/>
                          <a:ea typeface="IBM Plex Sans"/>
                          <a:cs typeface="IBM Plex Sans"/>
                          <a:sym typeface="IBM Plex Sans"/>
                        </a:rPr>
                        <a:t>Общее время в месяц (мин)</a:t>
                      </a:r>
                      <a:endParaRPr sz="1100" u="none" strike="noStrike" cap="none" dirty="0">
                        <a:solidFill>
                          <a:schemeClr val="dk1"/>
                        </a:solidFill>
                        <a:latin typeface="IBM Plex Sans"/>
                        <a:ea typeface="IBM Plex Sans"/>
                        <a:cs typeface="IBM Plex Sans"/>
                        <a:sym typeface="IBM Plex Sans"/>
                      </a:endParaRPr>
                    </a:p>
                  </a:txBody>
                  <a:tcPr marL="0" marR="0" marT="17550"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solidFill>
                      <a:srgbClr val="E3E1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ru-RU" sz="1100" u="none" strike="noStrike" cap="none" dirty="0">
                          <a:latin typeface="IBM Plex Sans"/>
                          <a:ea typeface="IBM Plex Sans"/>
                          <a:cs typeface="IBM Plex Sans"/>
                          <a:sym typeface="IBM Plex Sans"/>
                        </a:rPr>
                        <a:t>Стоимость 1 минуты сотрудника (руб.)</a:t>
                      </a:r>
                    </a:p>
                  </a:txBody>
                  <a:tcPr marL="0" marR="0" marT="17825" marB="0" anchor="ctr">
                    <a:lnL w="9525" cap="flat" cmpd="sng">
                      <a:solidFill>
                        <a:srgbClr val="E3E1FF"/>
                      </a:solidFill>
                      <a:prstDash val="solid"/>
                      <a:round/>
                      <a:headEnd type="none" w="sm" len="sm"/>
                      <a:tailEnd type="none" w="sm" len="sm"/>
                    </a:lnL>
                    <a:lnR w="9525" cap="flat" cmpd="sng" algn="ctr">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lgn="ctr">
                      <a:solidFill>
                        <a:srgbClr val="E3E1FF"/>
                      </a:solidFill>
                      <a:prstDash val="solid"/>
                      <a:round/>
                      <a:headEnd type="none" w="sm" len="sm"/>
                      <a:tailEnd type="none" w="sm" len="sm"/>
                    </a:lnB>
                    <a:solidFill>
                      <a:srgbClr val="E3E1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ru-RU" sz="1100" u="none" strike="noStrike" cap="none" dirty="0">
                          <a:latin typeface="IBM Plex Sans"/>
                          <a:ea typeface="IBM Plex Sans"/>
                          <a:cs typeface="IBM Plex Sans"/>
                          <a:sym typeface="IBM Plex Sans"/>
                        </a:rPr>
                        <a:t>Стоимость 1 договора (руб.)</a:t>
                      </a:r>
                    </a:p>
                  </a:txBody>
                  <a:tcPr marL="0" marR="0" marT="17825"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solidFill>
                      <a:srgbClr val="E3E1FF"/>
                    </a:solidFill>
                  </a:tcPr>
                </a:tc>
                <a:tc>
                  <a:txBody>
                    <a:bodyPr/>
                    <a:lstStyle/>
                    <a:p>
                      <a:pPr marL="0" marR="177800" lvl="0" indent="0" algn="r" rtl="0">
                        <a:lnSpc>
                          <a:spcPct val="100000"/>
                        </a:lnSpc>
                        <a:spcBef>
                          <a:spcPts val="0"/>
                        </a:spcBef>
                        <a:spcAft>
                          <a:spcPts val="0"/>
                        </a:spcAft>
                        <a:buClr>
                          <a:srgbClr val="000000"/>
                        </a:buClr>
                        <a:buSzPts val="1100"/>
                        <a:buFont typeface="Arial"/>
                        <a:buNone/>
                      </a:pPr>
                      <a:r>
                        <a:rPr lang="ru" sz="1100" u="none" strike="noStrike" cap="none" dirty="0">
                          <a:solidFill>
                            <a:schemeClr val="dk1"/>
                          </a:solidFill>
                          <a:latin typeface="IBM Plex Sans"/>
                          <a:ea typeface="IBM Plex Sans"/>
                          <a:cs typeface="IBM Plex Sans"/>
                          <a:sym typeface="IBM Plex Sans"/>
                        </a:rPr>
                        <a:t> Общая стоимость процесса в месяц (руб.)</a:t>
                      </a:r>
                      <a:endParaRPr sz="1100" u="none" strike="noStrike" cap="none" dirty="0">
                        <a:solidFill>
                          <a:schemeClr val="dk1"/>
                        </a:solidFill>
                        <a:latin typeface="IBM Plex Sans"/>
                        <a:ea typeface="IBM Plex Sans"/>
                        <a:cs typeface="IBM Plex Sans"/>
                        <a:sym typeface="IBM Plex Sans"/>
                      </a:endParaRPr>
                    </a:p>
                  </a:txBody>
                  <a:tcPr marL="0" marR="0" marT="17825"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solidFill>
                      <a:srgbClr val="E3E1FF"/>
                    </a:solidFill>
                  </a:tcPr>
                </a:tc>
                <a:extLst>
                  <a:ext uri="{0D108BD9-81ED-4DB2-BD59-A6C34878D82A}">
                    <a16:rowId xmlns:a16="http://schemas.microsoft.com/office/drawing/2014/main" val="10000"/>
                  </a:ext>
                </a:extLst>
              </a:tr>
              <a:tr h="496675">
                <a:tc>
                  <a:txBody>
                    <a:bodyPr/>
                    <a:lstStyle/>
                    <a:p>
                      <a:pPr marL="0" marR="0" lvl="0" indent="0" algn="ctr" rtl="0">
                        <a:lnSpc>
                          <a:spcPct val="100000"/>
                        </a:lnSpc>
                        <a:spcBef>
                          <a:spcPts val="0"/>
                        </a:spcBef>
                        <a:spcAft>
                          <a:spcPts val="0"/>
                        </a:spcAft>
                        <a:buClr>
                          <a:srgbClr val="000000"/>
                        </a:buClr>
                        <a:buSzPts val="1100"/>
                        <a:buFont typeface="Arial"/>
                        <a:buNone/>
                      </a:pPr>
                      <a:r>
                        <a:rPr lang="ru-RU" sz="1100" u="none" strike="noStrike" cap="none" dirty="0">
                          <a:latin typeface="IBM Plex Sans"/>
                          <a:ea typeface="IBM Plex Sans"/>
                          <a:cs typeface="IBM Plex Sans"/>
                          <a:sym typeface="IBM Plex Sans"/>
                        </a:rPr>
                        <a:t>Менеджер по продажам</a:t>
                      </a:r>
                      <a:endParaRPr sz="1100" u="none" strike="noStrike" cap="none" dirty="0">
                        <a:latin typeface="IBM Plex Sans"/>
                        <a:ea typeface="IBM Plex Sans"/>
                        <a:cs typeface="IBM Plex Sans"/>
                        <a:sym typeface="IBM Plex Sans"/>
                      </a:endParaRPr>
                    </a:p>
                  </a:txBody>
                  <a:tcPr marL="0" marR="0" marT="0"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ru-RU" sz="1100" u="none" strike="noStrike" cap="none" dirty="0">
                          <a:latin typeface="IBM Plex Sans"/>
                          <a:ea typeface="IBM Plex Sans"/>
                          <a:cs typeface="IBM Plex Sans"/>
                          <a:sym typeface="IBM Plex Sans"/>
                        </a:rPr>
                        <a:t>100</a:t>
                      </a:r>
                      <a:endParaRPr sz="1100" u="none" strike="noStrike" cap="none" dirty="0">
                        <a:latin typeface="IBM Plex Sans"/>
                        <a:ea typeface="IBM Plex Sans"/>
                        <a:cs typeface="IBM Plex Sans"/>
                        <a:sym typeface="IBM Plex Sans"/>
                      </a:endParaRPr>
                    </a:p>
                  </a:txBody>
                  <a:tcPr marL="0" marR="0" marT="275"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ru-RU" sz="1100" u="none" strike="noStrike" cap="none" dirty="0">
                          <a:latin typeface="IBM Plex Sans"/>
                          <a:ea typeface="IBM Plex Sans"/>
                          <a:cs typeface="IBM Plex Sans"/>
                          <a:sym typeface="IBM Plex Sans"/>
                        </a:rPr>
                        <a:t>60</a:t>
                      </a:r>
                      <a:endParaRPr sz="1100" u="none" strike="noStrike" cap="none" dirty="0">
                        <a:latin typeface="IBM Plex Sans"/>
                        <a:ea typeface="IBM Plex Sans"/>
                        <a:cs typeface="IBM Plex Sans"/>
                        <a:sym typeface="IBM Plex Sans"/>
                      </a:endParaRPr>
                    </a:p>
                  </a:txBody>
                  <a:tcPr marL="0" marR="0" marT="0"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ru-RU" sz="1100" u="none" strike="noStrike" cap="none" dirty="0">
                          <a:latin typeface="IBM Plex Sans"/>
                          <a:ea typeface="IBM Plex Sans"/>
                          <a:cs typeface="IBM Plex Sans"/>
                          <a:sym typeface="IBM Plex Sans"/>
                        </a:rPr>
                        <a:t>6000</a:t>
                      </a:r>
                      <a:endParaRPr sz="1100" u="none" strike="noStrike" cap="none" dirty="0">
                        <a:latin typeface="IBM Plex Sans"/>
                        <a:ea typeface="IBM Plex Sans"/>
                        <a:cs typeface="IBM Plex Sans"/>
                        <a:sym typeface="IBM Plex Sans"/>
                      </a:endParaRPr>
                    </a:p>
                  </a:txBody>
                  <a:tcPr marL="0" marR="0" marT="0"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ru-RU" sz="1100" u="none" strike="noStrike" cap="none" dirty="0">
                          <a:latin typeface="IBM Plex Sans"/>
                          <a:ea typeface="IBM Plex Sans"/>
                          <a:cs typeface="IBM Plex Sans"/>
                          <a:sym typeface="IBM Plex Sans"/>
                        </a:rPr>
                        <a:t>10</a:t>
                      </a:r>
                      <a:endParaRPr sz="1100" u="none" strike="noStrike" cap="none" dirty="0">
                        <a:latin typeface="IBM Plex Sans"/>
                        <a:ea typeface="IBM Plex Sans"/>
                        <a:cs typeface="IBM Plex Sans"/>
                        <a:sym typeface="IBM Plex Sans"/>
                      </a:endParaRPr>
                    </a:p>
                  </a:txBody>
                  <a:tcPr marL="0" marR="0" marT="0" marB="0" anchor="ctr">
                    <a:lnL w="9525" cap="flat" cmpd="sng">
                      <a:solidFill>
                        <a:srgbClr val="E3E1FF"/>
                      </a:solidFill>
                      <a:prstDash val="solid"/>
                      <a:round/>
                      <a:headEnd type="none" w="sm" len="sm"/>
                      <a:tailEnd type="none" w="sm" len="sm"/>
                    </a:lnL>
                    <a:lnR w="9525" cap="flat" cmpd="sng" algn="ctr">
                      <a:solidFill>
                        <a:srgbClr val="E3E1FF"/>
                      </a:solidFill>
                      <a:prstDash val="solid"/>
                      <a:round/>
                      <a:headEnd type="none" w="sm" len="sm"/>
                      <a:tailEnd type="none" w="sm" len="sm"/>
                    </a:lnR>
                    <a:lnT w="9525" cap="flat" cmpd="sng" algn="ctr">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ru-RU" sz="1100" u="none" strike="noStrike" cap="none" dirty="0">
                          <a:latin typeface="IBM Plex Sans"/>
                          <a:ea typeface="IBM Plex Sans"/>
                          <a:cs typeface="IBM Plex Sans"/>
                          <a:sym typeface="IBM Plex Sans"/>
                        </a:rPr>
                        <a:t>600</a:t>
                      </a:r>
                      <a:endParaRPr sz="1100" u="none" strike="noStrike" cap="none" dirty="0">
                        <a:latin typeface="IBM Plex Sans"/>
                        <a:ea typeface="IBM Plex Sans"/>
                        <a:cs typeface="IBM Plex Sans"/>
                        <a:sym typeface="IBM Plex Sans"/>
                      </a:endParaRPr>
                    </a:p>
                  </a:txBody>
                  <a:tcPr marL="0" marR="0" marT="0"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ru-RU" sz="1100" u="none" strike="noStrike" cap="none" dirty="0">
                          <a:latin typeface="IBM Plex Sans"/>
                          <a:ea typeface="IBM Plex Sans"/>
                          <a:cs typeface="IBM Plex Sans"/>
                          <a:sym typeface="IBM Plex Sans"/>
                        </a:rPr>
                        <a:t>60 000</a:t>
                      </a:r>
                      <a:endParaRPr sz="1100" u="none" strike="noStrike" cap="none" dirty="0">
                        <a:latin typeface="IBM Plex Sans"/>
                        <a:ea typeface="IBM Plex Sans"/>
                        <a:cs typeface="IBM Plex Sans"/>
                        <a:sym typeface="IBM Plex Sans"/>
                      </a:endParaRPr>
                    </a:p>
                  </a:txBody>
                  <a:tcPr marL="0" marR="0" marT="0" marB="0" anchor="ctr">
                    <a:lnL w="9525" cap="flat" cmpd="sng">
                      <a:solidFill>
                        <a:srgbClr val="E3E1FF"/>
                      </a:solidFill>
                      <a:prstDash val="solid"/>
                      <a:round/>
                      <a:headEnd type="none" w="sm" len="sm"/>
                      <a:tailEnd type="none" w="sm" len="sm"/>
                    </a:lnL>
                    <a:lnR w="9525" cap="flat" cmpd="sng">
                      <a:solidFill>
                        <a:srgbClr val="E3E1FF"/>
                      </a:solidFill>
                      <a:prstDash val="solid"/>
                      <a:round/>
                      <a:headEnd type="none" w="sm" len="sm"/>
                      <a:tailEnd type="none" w="sm" len="sm"/>
                    </a:lnR>
                    <a:lnT w="9525" cap="flat" cmpd="sng">
                      <a:solidFill>
                        <a:srgbClr val="E3E1FF"/>
                      </a:solidFill>
                      <a:prstDash val="solid"/>
                      <a:round/>
                      <a:headEnd type="none" w="sm" len="sm"/>
                      <a:tailEnd type="none" w="sm" len="sm"/>
                    </a:lnT>
                    <a:lnB w="9525" cap="flat" cmpd="sng">
                      <a:solidFill>
                        <a:srgbClr val="E3E1F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73530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548750" y="720000"/>
            <a:ext cx="8064000" cy="235500"/>
          </a:xfrm>
          <a:prstGeom prst="rect">
            <a:avLst/>
          </a:prstGeom>
          <a:noFill/>
          <a:ln>
            <a:noFill/>
          </a:ln>
        </p:spPr>
        <p:txBody>
          <a:bodyPr spcFirstLastPara="1" wrap="square" lIns="0" tIns="0" rIns="0" bIns="0" anchor="b" anchorCtr="0">
            <a:spAutoFit/>
          </a:bodyPr>
          <a:lstStyle/>
          <a:p>
            <a:pPr marL="0" marR="0" lvl="0" indent="0" algn="l" rtl="0">
              <a:lnSpc>
                <a:spcPct val="85000"/>
              </a:lnSpc>
              <a:spcBef>
                <a:spcPts val="0"/>
              </a:spcBef>
              <a:spcAft>
                <a:spcPts val="0"/>
              </a:spcAft>
              <a:buClr>
                <a:srgbClr val="000000"/>
              </a:buClr>
              <a:buSzPts val="600"/>
              <a:buFont typeface="Arial"/>
              <a:buNone/>
            </a:pPr>
            <a:r>
              <a:rPr lang="ru-RU" sz="1800" dirty="0">
                <a:solidFill>
                  <a:schemeClr val="dk1"/>
                </a:solidFill>
                <a:latin typeface="IBM Plex Sans SemiBold"/>
                <a:ea typeface="IBM Plex Sans SemiBold"/>
                <a:cs typeface="IBM Plex Sans SemiBold"/>
                <a:sym typeface="IBM Plex Sans SemiBold"/>
              </a:rPr>
              <a:t>Итоги урока</a:t>
            </a:r>
            <a:endParaRPr sz="1800" b="0" i="0" u="none" strike="noStrike" cap="none" dirty="0">
              <a:solidFill>
                <a:schemeClr val="dk1"/>
              </a:solidFill>
              <a:latin typeface="IBM Plex Sans SemiBold"/>
              <a:ea typeface="IBM Plex Sans SemiBold"/>
              <a:cs typeface="IBM Plex Sans SemiBold"/>
              <a:sym typeface="IBM Plex Sans SemiBold"/>
            </a:endParaRPr>
          </a:p>
        </p:txBody>
      </p:sp>
      <p:sp>
        <p:nvSpPr>
          <p:cNvPr id="126" name="Google Shape;126;p5"/>
          <p:cNvSpPr txBox="1">
            <a:spLocks noGrp="1"/>
          </p:cNvSpPr>
          <p:nvPr>
            <p:ph type="subTitle" idx="1"/>
          </p:nvPr>
        </p:nvSpPr>
        <p:spPr>
          <a:xfrm>
            <a:off x="539999" y="1203539"/>
            <a:ext cx="6374147" cy="1477328"/>
          </a:xfrm>
          <a:prstGeom prst="rect">
            <a:avLst/>
          </a:prstGeom>
          <a:noFill/>
          <a:ln>
            <a:noFill/>
          </a:ln>
        </p:spPr>
        <p:txBody>
          <a:bodyPr spcFirstLastPara="1" wrap="square" lIns="0" tIns="0" rIns="0" bIns="0" anchor="ctr" anchorCtr="0">
            <a:spAutoFit/>
          </a:bodyPr>
          <a:lstStyle/>
          <a:p>
            <a:pPr marL="374399" lvl="0" indent="-306599" algn="l" rtl="0">
              <a:lnSpc>
                <a:spcPct val="200000"/>
              </a:lnSpc>
              <a:spcBef>
                <a:spcPts val="0"/>
              </a:spcBef>
              <a:spcAft>
                <a:spcPts val="0"/>
              </a:spcAft>
              <a:buClr>
                <a:schemeClr val="accent1"/>
              </a:buClr>
              <a:buSzPts val="1200"/>
              <a:buFont typeface="IBM Plex Sans"/>
              <a:buChar char="📌"/>
            </a:pPr>
            <a:r>
              <a:rPr lang="ru-RU" sz="1200" dirty="0">
                <a:solidFill>
                  <a:schemeClr val="dk1"/>
                </a:solidFill>
              </a:rPr>
              <a:t>Узнали, для чего анализировать процессы;</a:t>
            </a:r>
          </a:p>
          <a:p>
            <a:pPr marL="374399" indent="-306599">
              <a:lnSpc>
                <a:spcPct val="200000"/>
              </a:lnSpc>
              <a:buClr>
                <a:schemeClr val="accent1"/>
              </a:buClr>
              <a:buSzPts val="1200"/>
              <a:buFont typeface="IBM Plex Sans"/>
              <a:buChar char="📌"/>
            </a:pPr>
            <a:r>
              <a:rPr lang="ru-RU" sz="1200" dirty="0">
                <a:solidFill>
                  <a:schemeClr val="dk1"/>
                </a:solidFill>
              </a:rPr>
              <a:t>Выяснили, что такое оптимизация и как определять ее цели;</a:t>
            </a:r>
          </a:p>
          <a:p>
            <a:pPr marL="374399" indent="-306599">
              <a:lnSpc>
                <a:spcPct val="200000"/>
              </a:lnSpc>
              <a:buClr>
                <a:schemeClr val="accent1"/>
              </a:buClr>
              <a:buSzPts val="1200"/>
              <a:buFont typeface="IBM Plex Sans"/>
              <a:buChar char="📌"/>
            </a:pPr>
            <a:r>
              <a:rPr lang="ru-RU" sz="1200" dirty="0">
                <a:solidFill>
                  <a:schemeClr val="dk1"/>
                </a:solidFill>
              </a:rPr>
              <a:t>Разобрались, что такое показатели эффективности процессов и как их применять;</a:t>
            </a:r>
          </a:p>
          <a:p>
            <a:pPr marL="374399" indent="-306599">
              <a:lnSpc>
                <a:spcPct val="200000"/>
              </a:lnSpc>
              <a:buClr>
                <a:schemeClr val="accent1"/>
              </a:buClr>
              <a:buSzPts val="1200"/>
              <a:buFont typeface="IBM Plex Sans"/>
              <a:buChar char="📌"/>
            </a:pPr>
            <a:r>
              <a:rPr lang="ru-RU" sz="1200" dirty="0">
                <a:solidFill>
                  <a:schemeClr val="dk1"/>
                </a:solidFill>
              </a:rPr>
              <a:t>Научились считать затраты на процесс.</a:t>
            </a:r>
          </a:p>
        </p:txBody>
      </p:sp>
    </p:spTree>
    <p:extLst>
      <p:ext uri="{BB962C8B-B14F-4D97-AF65-F5344CB8AC3E}">
        <p14:creationId xmlns:p14="http://schemas.microsoft.com/office/powerpoint/2010/main" val="3175845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60"/>
          <p:cNvPicPr preferRelativeResize="0"/>
          <p:nvPr/>
        </p:nvPicPr>
        <p:blipFill>
          <a:blip r:embed="rId3">
            <a:alphaModFix/>
          </a:blip>
          <a:stretch>
            <a:fillRect/>
          </a:stretch>
        </p:blipFill>
        <p:spPr>
          <a:xfrm rot="900149">
            <a:off x="5331734" y="2692882"/>
            <a:ext cx="2243677" cy="1682757"/>
          </a:xfrm>
          <a:prstGeom prst="roundRect">
            <a:avLst>
              <a:gd name="adj" fmla="val 9050"/>
            </a:avLst>
          </a:prstGeom>
          <a:noFill/>
          <a:ln>
            <a:noFill/>
          </a:ln>
        </p:spPr>
      </p:pic>
      <p:pic>
        <p:nvPicPr>
          <p:cNvPr id="433" name="Google Shape;433;p60"/>
          <p:cNvPicPr preferRelativeResize="0"/>
          <p:nvPr/>
        </p:nvPicPr>
        <p:blipFill>
          <a:blip r:embed="rId4">
            <a:alphaModFix/>
          </a:blip>
          <a:stretch>
            <a:fillRect/>
          </a:stretch>
        </p:blipFill>
        <p:spPr>
          <a:xfrm>
            <a:off x="6143858" y="339962"/>
            <a:ext cx="694430" cy="694430"/>
          </a:xfrm>
          <a:prstGeom prst="rect">
            <a:avLst/>
          </a:prstGeom>
          <a:noFill/>
          <a:ln>
            <a:noFill/>
          </a:ln>
        </p:spPr>
      </p:pic>
      <p:pic>
        <p:nvPicPr>
          <p:cNvPr id="434" name="Google Shape;434;p60"/>
          <p:cNvPicPr preferRelativeResize="0"/>
          <p:nvPr/>
        </p:nvPicPr>
        <p:blipFill>
          <a:blip r:embed="rId5">
            <a:alphaModFix/>
          </a:blip>
          <a:stretch>
            <a:fillRect/>
          </a:stretch>
        </p:blipFill>
        <p:spPr>
          <a:xfrm rot="900001">
            <a:off x="7761275" y="1637025"/>
            <a:ext cx="775350" cy="1085050"/>
          </a:xfrm>
          <a:prstGeom prst="rect">
            <a:avLst/>
          </a:prstGeom>
          <a:noFill/>
          <a:ln>
            <a:noFill/>
          </a:ln>
        </p:spPr>
      </p:pic>
      <p:pic>
        <p:nvPicPr>
          <p:cNvPr id="435" name="Google Shape;435;p60"/>
          <p:cNvPicPr preferRelativeResize="0"/>
          <p:nvPr/>
        </p:nvPicPr>
        <p:blipFill>
          <a:blip r:embed="rId6">
            <a:alphaModFix/>
          </a:blip>
          <a:stretch>
            <a:fillRect/>
          </a:stretch>
        </p:blipFill>
        <p:spPr>
          <a:xfrm>
            <a:off x="319250" y="460575"/>
            <a:ext cx="1594075" cy="1594075"/>
          </a:xfrm>
          <a:prstGeom prst="rect">
            <a:avLst/>
          </a:prstGeom>
          <a:noFill/>
          <a:ln>
            <a:noFill/>
          </a:ln>
        </p:spPr>
      </p:pic>
      <p:sp>
        <p:nvSpPr>
          <p:cNvPr id="436" name="Google Shape;436;p60"/>
          <p:cNvSpPr txBox="1"/>
          <p:nvPr/>
        </p:nvSpPr>
        <p:spPr>
          <a:xfrm rot="-622610">
            <a:off x="2139272" y="2021722"/>
            <a:ext cx="2669867" cy="7387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3600">
                <a:solidFill>
                  <a:schemeClr val="lt1"/>
                </a:solidFill>
                <a:latin typeface="IBM Plex Sans"/>
                <a:ea typeface="IBM Plex Sans"/>
                <a:cs typeface="IBM Plex Sans"/>
                <a:sym typeface="IBM Plex Sans"/>
              </a:rPr>
              <a:t>Вопросы?</a:t>
            </a:r>
            <a:endParaRPr sz="3600">
              <a:solidFill>
                <a:schemeClr val="lt1"/>
              </a:solidFill>
              <a:latin typeface="IBM Plex Sans"/>
              <a:ea typeface="IBM Plex Sans"/>
              <a:cs typeface="IBM Plex Sans"/>
              <a:sym typeface="IBM Plex Sans"/>
            </a:endParaRPr>
          </a:p>
        </p:txBody>
      </p:sp>
      <p:sp>
        <p:nvSpPr>
          <p:cNvPr id="437" name="Google Shape;437;p60"/>
          <p:cNvSpPr txBox="1"/>
          <p:nvPr/>
        </p:nvSpPr>
        <p:spPr>
          <a:xfrm rot="489937">
            <a:off x="3056633" y="3652057"/>
            <a:ext cx="2669767" cy="3694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a:solidFill>
                  <a:schemeClr val="lt1"/>
                </a:solidFill>
                <a:latin typeface="IBM Plex Sans"/>
                <a:ea typeface="IBM Plex Sans"/>
                <a:cs typeface="IBM Plex Sans"/>
                <a:sym typeface="IBM Plex Sans"/>
              </a:rPr>
              <a:t>Вопросы?</a:t>
            </a:r>
            <a:endParaRPr sz="1200">
              <a:solidFill>
                <a:schemeClr val="lt1"/>
              </a:solidFill>
              <a:latin typeface="IBM Plex Sans"/>
              <a:ea typeface="IBM Plex Sans"/>
              <a:cs typeface="IBM Plex Sans"/>
              <a:sym typeface="IBM Plex Sans"/>
            </a:endParaRPr>
          </a:p>
        </p:txBody>
      </p:sp>
      <p:sp>
        <p:nvSpPr>
          <p:cNvPr id="438" name="Google Shape;438;p60"/>
          <p:cNvSpPr txBox="1"/>
          <p:nvPr/>
        </p:nvSpPr>
        <p:spPr>
          <a:xfrm rot="489937">
            <a:off x="4902796" y="1396926"/>
            <a:ext cx="2669767" cy="4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chemeClr val="lt1"/>
                </a:solidFill>
                <a:latin typeface="IBM Plex Sans"/>
                <a:ea typeface="IBM Plex Sans"/>
                <a:cs typeface="IBM Plex Sans"/>
                <a:sym typeface="IBM Plex Sans"/>
              </a:rPr>
              <a:t>Вопросы?</a:t>
            </a:r>
            <a:endParaRPr sz="1800">
              <a:solidFill>
                <a:schemeClr val="lt1"/>
              </a:solidFill>
              <a:latin typeface="IBM Plex Sans"/>
              <a:ea typeface="IBM Plex Sans"/>
              <a:cs typeface="IBM Plex Sans"/>
              <a:sym typeface="IBM Plex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548750" y="720000"/>
            <a:ext cx="8064000" cy="235500"/>
          </a:xfrm>
          <a:prstGeom prst="rect">
            <a:avLst/>
          </a:prstGeom>
          <a:noFill/>
          <a:ln>
            <a:noFill/>
          </a:ln>
        </p:spPr>
        <p:txBody>
          <a:bodyPr spcFirstLastPara="1" wrap="square" lIns="0" tIns="0" rIns="0" bIns="0" anchor="b" anchorCtr="0">
            <a:spAutoFit/>
          </a:bodyPr>
          <a:lstStyle/>
          <a:p>
            <a:pPr marL="0" marR="0" lvl="0" indent="0" algn="l" rtl="0">
              <a:lnSpc>
                <a:spcPct val="85000"/>
              </a:lnSpc>
              <a:spcBef>
                <a:spcPts val="0"/>
              </a:spcBef>
              <a:spcAft>
                <a:spcPts val="0"/>
              </a:spcAft>
              <a:buClr>
                <a:srgbClr val="000000"/>
              </a:buClr>
              <a:buSzPts val="600"/>
              <a:buFont typeface="Arial"/>
              <a:buNone/>
            </a:pPr>
            <a:r>
              <a:rPr lang="ru-RU" sz="1800" dirty="0">
                <a:solidFill>
                  <a:schemeClr val="dk1"/>
                </a:solidFill>
                <a:latin typeface="IBM Plex Sans SemiBold"/>
                <a:ea typeface="IBM Plex Sans SemiBold"/>
                <a:cs typeface="IBM Plex Sans SemiBold"/>
                <a:sym typeface="IBM Plex Sans SemiBold"/>
              </a:rPr>
              <a:t>На следующем уроке</a:t>
            </a:r>
            <a:endParaRPr sz="1800" b="0" i="0" u="none" strike="noStrike" cap="none" dirty="0">
              <a:solidFill>
                <a:schemeClr val="dk1"/>
              </a:solidFill>
              <a:latin typeface="IBM Plex Sans SemiBold"/>
              <a:ea typeface="IBM Plex Sans SemiBold"/>
              <a:cs typeface="IBM Plex Sans SemiBold"/>
              <a:sym typeface="IBM Plex Sans SemiBold"/>
            </a:endParaRPr>
          </a:p>
        </p:txBody>
      </p:sp>
      <p:sp>
        <p:nvSpPr>
          <p:cNvPr id="126" name="Google Shape;126;p5"/>
          <p:cNvSpPr txBox="1">
            <a:spLocks noGrp="1"/>
          </p:cNvSpPr>
          <p:nvPr>
            <p:ph type="subTitle" idx="1"/>
          </p:nvPr>
        </p:nvSpPr>
        <p:spPr>
          <a:xfrm>
            <a:off x="539999" y="1388203"/>
            <a:ext cx="7801567" cy="1107996"/>
          </a:xfrm>
          <a:prstGeom prst="rect">
            <a:avLst/>
          </a:prstGeom>
          <a:noFill/>
          <a:ln>
            <a:noFill/>
          </a:ln>
        </p:spPr>
        <p:txBody>
          <a:bodyPr spcFirstLastPara="1" wrap="square" lIns="0" tIns="0" rIns="0" bIns="0" anchor="ctr" anchorCtr="0">
            <a:spAutoFit/>
          </a:bodyPr>
          <a:lstStyle/>
          <a:p>
            <a:pPr marL="374399" lvl="0" indent="-306599">
              <a:lnSpc>
                <a:spcPct val="200000"/>
              </a:lnSpc>
              <a:buClr>
                <a:schemeClr val="accent1"/>
              </a:buClr>
              <a:buSzPts val="1200"/>
              <a:buFont typeface="IBM Plex Sans"/>
              <a:buChar char="📌"/>
            </a:pPr>
            <a:r>
              <a:rPr lang="ru-RU" sz="1200" dirty="0">
                <a:solidFill>
                  <a:schemeClr val="dk1"/>
                </a:solidFill>
              </a:rPr>
              <a:t>Разберем, как определить области для улучшения бизнес-процесса;</a:t>
            </a:r>
          </a:p>
          <a:p>
            <a:pPr marL="374399" lvl="0" indent="-306599">
              <a:lnSpc>
                <a:spcPct val="200000"/>
              </a:lnSpc>
              <a:buClr>
                <a:schemeClr val="accent1"/>
              </a:buClr>
              <a:buSzPts val="1200"/>
              <a:buFont typeface="IBM Plex Sans"/>
              <a:buChar char="📌"/>
            </a:pPr>
            <a:r>
              <a:rPr lang="ru-RU" sz="1200" dirty="0">
                <a:solidFill>
                  <a:schemeClr val="dk1"/>
                </a:solidFill>
              </a:rPr>
              <a:t>Узнаем, с какого бизнес-процесса стоит начать оптимизацию; </a:t>
            </a:r>
          </a:p>
          <a:p>
            <a:pPr marL="374399" lvl="0" indent="-306599">
              <a:lnSpc>
                <a:spcPct val="200000"/>
              </a:lnSpc>
              <a:buClr>
                <a:schemeClr val="accent1"/>
              </a:buClr>
              <a:buSzPts val="1200"/>
              <a:buFont typeface="IBM Plex Sans"/>
              <a:buChar char="📌"/>
            </a:pPr>
            <a:r>
              <a:rPr lang="ru-RU" sz="1200" dirty="0">
                <a:solidFill>
                  <a:schemeClr val="dk1"/>
                </a:solidFill>
              </a:rPr>
              <a:t>Поймем, откуда брать идеи для гипотез.</a:t>
            </a:r>
          </a:p>
        </p:txBody>
      </p:sp>
    </p:spTree>
    <p:extLst>
      <p:ext uri="{BB962C8B-B14F-4D97-AF65-F5344CB8AC3E}">
        <p14:creationId xmlns:p14="http://schemas.microsoft.com/office/powerpoint/2010/main" val="930380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14"/>
          <p:cNvSpPr txBox="1">
            <a:spLocks noGrp="1"/>
          </p:cNvSpPr>
          <p:nvPr>
            <p:ph type="title"/>
          </p:nvPr>
        </p:nvSpPr>
        <p:spPr>
          <a:xfrm>
            <a:off x="540000" y="1295700"/>
            <a:ext cx="8064000" cy="25521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ru" dirty="0"/>
              <a:t>Спасибо за внимание!</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2"/>
          <p:cNvSpPr txBox="1">
            <a:spLocks noGrp="1"/>
          </p:cNvSpPr>
          <p:nvPr>
            <p:ph type="title"/>
          </p:nvPr>
        </p:nvSpPr>
        <p:spPr>
          <a:xfrm>
            <a:off x="548750" y="720000"/>
            <a:ext cx="8064000" cy="235500"/>
          </a:xfrm>
          <a:prstGeom prst="rect">
            <a:avLst/>
          </a:prstGeom>
          <a:noFill/>
          <a:ln>
            <a:noFill/>
          </a:ln>
        </p:spPr>
        <p:txBody>
          <a:bodyPr spcFirstLastPara="1" wrap="square" lIns="0" tIns="0" rIns="0" bIns="0" anchor="b" anchorCtr="0">
            <a:spAutoFit/>
          </a:bodyPr>
          <a:lstStyle/>
          <a:p>
            <a:pPr marL="0" lvl="0" indent="0" algn="l" rtl="0">
              <a:lnSpc>
                <a:spcPct val="85000"/>
              </a:lnSpc>
              <a:spcBef>
                <a:spcPts val="0"/>
              </a:spcBef>
              <a:spcAft>
                <a:spcPts val="0"/>
              </a:spcAft>
              <a:buSzPts val="600"/>
              <a:buNone/>
            </a:pPr>
            <a:r>
              <a:rPr lang="ru" sz="1800">
                <a:solidFill>
                  <a:schemeClr val="dk1"/>
                </a:solidFill>
                <a:latin typeface="IBM Plex Sans SemiBold"/>
                <a:ea typeface="IBM Plex Sans SemiBold"/>
                <a:cs typeface="IBM Plex Sans SemiBold"/>
                <a:sym typeface="IBM Plex Sans SemiBold"/>
              </a:rPr>
              <a:t>Что будет на уроке сегодня</a:t>
            </a:r>
            <a:endParaRPr sz="1800">
              <a:solidFill>
                <a:schemeClr val="dk1"/>
              </a:solidFill>
              <a:latin typeface="IBM Plex Sans SemiBold"/>
              <a:ea typeface="IBM Plex Sans SemiBold"/>
              <a:cs typeface="IBM Plex Sans SemiBold"/>
              <a:sym typeface="IBM Plex Sans SemiBold"/>
            </a:endParaRPr>
          </a:p>
        </p:txBody>
      </p:sp>
      <p:sp>
        <p:nvSpPr>
          <p:cNvPr id="364" name="Google Shape;364;p52"/>
          <p:cNvSpPr txBox="1">
            <a:spLocks noGrp="1"/>
          </p:cNvSpPr>
          <p:nvPr>
            <p:ph type="subTitle" idx="1"/>
          </p:nvPr>
        </p:nvSpPr>
        <p:spPr>
          <a:xfrm>
            <a:off x="539999" y="1265094"/>
            <a:ext cx="6935621" cy="1354217"/>
          </a:xfrm>
          <a:prstGeom prst="rect">
            <a:avLst/>
          </a:prstGeom>
          <a:noFill/>
          <a:ln>
            <a:noFill/>
          </a:ln>
        </p:spPr>
        <p:txBody>
          <a:bodyPr spcFirstLastPara="1" wrap="square" lIns="0" tIns="0" rIns="0" bIns="0" anchor="ctr" anchorCtr="0">
            <a:spAutoFit/>
          </a:bodyPr>
          <a:lstStyle/>
          <a:p>
            <a:pPr marL="374399" lvl="0" indent="-306599">
              <a:spcBef>
                <a:spcPts val="1200"/>
              </a:spcBef>
              <a:buClr>
                <a:schemeClr val="accent1"/>
              </a:buClr>
              <a:buSzPts val="1200"/>
              <a:buFont typeface="IBM Plex Sans"/>
              <a:buChar char="📌"/>
            </a:pPr>
            <a:r>
              <a:rPr lang="ru-RU" sz="1200" dirty="0">
                <a:solidFill>
                  <a:schemeClr val="dk1"/>
                </a:solidFill>
              </a:rPr>
              <a:t>Поговорим, для чего анализировать процессы;</a:t>
            </a:r>
          </a:p>
          <a:p>
            <a:pPr marL="374399" lvl="0" indent="-306599">
              <a:spcBef>
                <a:spcPts val="1200"/>
              </a:spcBef>
              <a:buClr>
                <a:schemeClr val="accent1"/>
              </a:buClr>
              <a:buSzPts val="1200"/>
              <a:buFont typeface="IBM Plex Sans"/>
              <a:buChar char="📌"/>
            </a:pPr>
            <a:r>
              <a:rPr lang="ru-RU" sz="1200" dirty="0">
                <a:solidFill>
                  <a:schemeClr val="dk1"/>
                </a:solidFill>
              </a:rPr>
              <a:t>Узнаем, что такое оптимизация и как определять для нее цели;</a:t>
            </a:r>
          </a:p>
          <a:p>
            <a:pPr marL="374399" lvl="0" indent="-306599">
              <a:spcBef>
                <a:spcPts val="1200"/>
              </a:spcBef>
              <a:buClr>
                <a:schemeClr val="accent1"/>
              </a:buClr>
              <a:buSzPts val="1200"/>
              <a:buFont typeface="IBM Plex Sans"/>
              <a:buChar char="📌"/>
            </a:pPr>
            <a:r>
              <a:rPr lang="ru-RU" sz="1200" dirty="0">
                <a:solidFill>
                  <a:schemeClr val="dk1"/>
                </a:solidFill>
              </a:rPr>
              <a:t>Разберемся, что такое показатели эффективности процессов и как их применять;</a:t>
            </a:r>
          </a:p>
          <a:p>
            <a:pPr marL="374399" lvl="0" indent="-306599">
              <a:spcBef>
                <a:spcPts val="1200"/>
              </a:spcBef>
              <a:buClr>
                <a:schemeClr val="accent1"/>
              </a:buClr>
              <a:buSzPts val="1200"/>
              <a:buFont typeface="IBM Plex Sans"/>
              <a:buChar char="📌"/>
            </a:pPr>
            <a:r>
              <a:rPr lang="ru-RU" sz="1200" dirty="0">
                <a:solidFill>
                  <a:schemeClr val="dk1"/>
                </a:solidFill>
              </a:rPr>
              <a:t>Научимся считать затраты на процесс.</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a:spLocks noGrp="1"/>
          </p:cNvSpPr>
          <p:nvPr>
            <p:ph type="title"/>
          </p:nvPr>
        </p:nvSpPr>
        <p:spPr>
          <a:xfrm>
            <a:off x="540000" y="1295700"/>
            <a:ext cx="8064000" cy="25521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ru-RU" dirty="0"/>
              <a:t>Анализ бизнес-процессов и план оптимизации</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1">
            <a:extLst>
              <a:ext uri="{FF2B5EF4-FFF2-40B4-BE49-F238E27FC236}">
                <a16:creationId xmlns:a16="http://schemas.microsoft.com/office/drawing/2014/main" id="{AA5362C7-71E8-9DE5-BA06-5AC71D6D6A4E}"/>
              </a:ext>
            </a:extLst>
          </p:cNvPr>
          <p:cNvSpPr>
            <a:spLocks noGrp="1"/>
          </p:cNvSpPr>
          <p:nvPr>
            <p:ph type="subTitle" idx="1"/>
          </p:nvPr>
        </p:nvSpPr>
        <p:spPr/>
        <p:txBody>
          <a:bodyPr/>
          <a:lstStyle/>
          <a:p>
            <a:endParaRPr lang="ru-RU"/>
          </a:p>
        </p:txBody>
      </p:sp>
      <p:sp>
        <p:nvSpPr>
          <p:cNvPr id="3" name="Заголовок 2">
            <a:extLst>
              <a:ext uri="{FF2B5EF4-FFF2-40B4-BE49-F238E27FC236}">
                <a16:creationId xmlns:a16="http://schemas.microsoft.com/office/drawing/2014/main" id="{07EB4E9B-10F0-9FCC-863F-227C8D307E84}"/>
              </a:ext>
            </a:extLst>
          </p:cNvPr>
          <p:cNvSpPr>
            <a:spLocks noGrp="1"/>
          </p:cNvSpPr>
          <p:nvPr>
            <p:ph type="title"/>
          </p:nvPr>
        </p:nvSpPr>
        <p:spPr/>
        <p:txBody>
          <a:bodyPr/>
          <a:lstStyle/>
          <a:p>
            <a:r>
              <a:rPr lang="ru" dirty="0">
                <a:solidFill>
                  <a:schemeClr val="dk1"/>
                </a:solidFill>
              </a:rPr>
              <a:t>Анализ бизнес-процессов</a:t>
            </a:r>
            <a:endParaRPr lang="ru-RU" dirty="0"/>
          </a:p>
        </p:txBody>
      </p:sp>
      <p:sp>
        <p:nvSpPr>
          <p:cNvPr id="4" name="Подзаголовок 3">
            <a:extLst>
              <a:ext uri="{FF2B5EF4-FFF2-40B4-BE49-F238E27FC236}">
                <a16:creationId xmlns:a16="http://schemas.microsoft.com/office/drawing/2014/main" id="{5D58680D-F61D-F79C-DFF2-01265D22A7CB}"/>
              </a:ext>
            </a:extLst>
          </p:cNvPr>
          <p:cNvSpPr>
            <a:spLocks noGrp="1"/>
          </p:cNvSpPr>
          <p:nvPr>
            <p:ph type="subTitle" idx="2"/>
          </p:nvPr>
        </p:nvSpPr>
        <p:spPr>
          <a:xfrm>
            <a:off x="540000" y="1184400"/>
            <a:ext cx="7532846" cy="511200"/>
          </a:xfrm>
        </p:spPr>
        <p:txBody>
          <a:bodyPr/>
          <a:lstStyle/>
          <a:p>
            <a:r>
              <a:rPr lang="ru-RU" b="1" dirty="0">
                <a:solidFill>
                  <a:schemeClr val="dk1"/>
                </a:solidFill>
              </a:rPr>
              <a:t>Анализ бизнес-процессов </a:t>
            </a:r>
            <a:r>
              <a:rPr lang="ru-RU" dirty="0">
                <a:solidFill>
                  <a:schemeClr val="dk1"/>
                </a:solidFill>
              </a:rPr>
              <a:t>- совокупность методов и приёмов для систематического получения информации о текущем состоянии бизнес-процесса.</a:t>
            </a:r>
          </a:p>
          <a:p>
            <a:endParaRPr lang="ru-RU" dirty="0">
              <a:solidFill>
                <a:schemeClr val="dk1"/>
              </a:solidFill>
            </a:endParaRPr>
          </a:p>
          <a:p>
            <a:endParaRPr lang="ru-RU" dirty="0">
              <a:solidFill>
                <a:schemeClr val="dk1"/>
              </a:solidFill>
            </a:endParaRPr>
          </a:p>
          <a:p>
            <a:r>
              <a:rPr lang="ru-RU" dirty="0">
                <a:solidFill>
                  <a:schemeClr val="dk1"/>
                </a:solidFill>
              </a:rPr>
              <a:t>✏️</a:t>
            </a:r>
            <a:r>
              <a:rPr lang="ru-RU" i="1" dirty="0">
                <a:solidFill>
                  <a:schemeClr val="dk1"/>
                </a:solidFill>
              </a:rPr>
              <a:t> Для чего?</a:t>
            </a:r>
          </a:p>
          <a:p>
            <a:endParaRPr lang="ru-RU" dirty="0">
              <a:solidFill>
                <a:schemeClr val="dk1"/>
              </a:solidFill>
            </a:endParaRPr>
          </a:p>
          <a:p>
            <a:endParaRPr lang="ru-RU" dirty="0">
              <a:solidFill>
                <a:schemeClr val="dk1"/>
              </a:solidFill>
            </a:endParaRPr>
          </a:p>
          <a:p>
            <a:pPr marL="285750" indent="-285750">
              <a:buFont typeface="Arial" panose="020B0604020202020204" pitchFamily="34" charset="0"/>
              <a:buChar char="•"/>
            </a:pPr>
            <a:r>
              <a:rPr lang="ru-RU" dirty="0">
                <a:solidFill>
                  <a:schemeClr val="dk1"/>
                </a:solidFill>
              </a:rPr>
              <a:t>чтобы выявить его сильные и слабые стороны</a:t>
            </a:r>
          </a:p>
          <a:p>
            <a:pPr marL="285750" indent="-285750">
              <a:buFont typeface="Arial" panose="020B0604020202020204" pitchFamily="34" charset="0"/>
              <a:buChar char="•"/>
            </a:pPr>
            <a:r>
              <a:rPr lang="ru-RU" dirty="0">
                <a:solidFill>
                  <a:schemeClr val="dk1"/>
                </a:solidFill>
              </a:rPr>
              <a:t>найти решение для улучшения </a:t>
            </a:r>
            <a:r>
              <a:rPr lang="ru-RU" b="1" dirty="0">
                <a:solidFill>
                  <a:schemeClr val="dk1"/>
                </a:solidFill>
              </a:rPr>
              <a:t>(оптимизации</a:t>
            </a:r>
            <a:r>
              <a:rPr lang="ru-RU" dirty="0">
                <a:solidFill>
                  <a:schemeClr val="dk1"/>
                </a:solidFill>
              </a:rPr>
              <a:t>) бизнес-процесса </a:t>
            </a:r>
          </a:p>
          <a:p>
            <a:endParaRPr lang="ru-RU" dirty="0"/>
          </a:p>
        </p:txBody>
      </p:sp>
    </p:spTree>
    <p:extLst>
      <p:ext uri="{BB962C8B-B14F-4D97-AF65-F5344CB8AC3E}">
        <p14:creationId xmlns:p14="http://schemas.microsoft.com/office/powerpoint/2010/main" val="3958078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1">
            <a:extLst>
              <a:ext uri="{FF2B5EF4-FFF2-40B4-BE49-F238E27FC236}">
                <a16:creationId xmlns:a16="http://schemas.microsoft.com/office/drawing/2014/main" id="{AA5362C7-71E8-9DE5-BA06-5AC71D6D6A4E}"/>
              </a:ext>
            </a:extLst>
          </p:cNvPr>
          <p:cNvSpPr>
            <a:spLocks noGrp="1"/>
          </p:cNvSpPr>
          <p:nvPr>
            <p:ph type="subTitle" idx="1"/>
          </p:nvPr>
        </p:nvSpPr>
        <p:spPr/>
        <p:txBody>
          <a:bodyPr/>
          <a:lstStyle/>
          <a:p>
            <a:endParaRPr lang="ru-RU"/>
          </a:p>
        </p:txBody>
      </p:sp>
      <p:sp>
        <p:nvSpPr>
          <p:cNvPr id="3" name="Заголовок 2">
            <a:extLst>
              <a:ext uri="{FF2B5EF4-FFF2-40B4-BE49-F238E27FC236}">
                <a16:creationId xmlns:a16="http://schemas.microsoft.com/office/drawing/2014/main" id="{07EB4E9B-10F0-9FCC-863F-227C8D307E84}"/>
              </a:ext>
            </a:extLst>
          </p:cNvPr>
          <p:cNvSpPr>
            <a:spLocks noGrp="1"/>
          </p:cNvSpPr>
          <p:nvPr>
            <p:ph type="title"/>
          </p:nvPr>
        </p:nvSpPr>
        <p:spPr/>
        <p:txBody>
          <a:bodyPr/>
          <a:lstStyle/>
          <a:p>
            <a:r>
              <a:rPr lang="ru" dirty="0">
                <a:solidFill>
                  <a:schemeClr val="dk1"/>
                </a:solidFill>
              </a:rPr>
              <a:t>Что такое оптимизация?</a:t>
            </a:r>
            <a:endParaRPr lang="ru-RU" dirty="0"/>
          </a:p>
        </p:txBody>
      </p:sp>
      <p:sp>
        <p:nvSpPr>
          <p:cNvPr id="4" name="Подзаголовок 3">
            <a:extLst>
              <a:ext uri="{FF2B5EF4-FFF2-40B4-BE49-F238E27FC236}">
                <a16:creationId xmlns:a16="http://schemas.microsoft.com/office/drawing/2014/main" id="{5D58680D-F61D-F79C-DFF2-01265D22A7CB}"/>
              </a:ext>
            </a:extLst>
          </p:cNvPr>
          <p:cNvSpPr>
            <a:spLocks noGrp="1"/>
          </p:cNvSpPr>
          <p:nvPr>
            <p:ph type="subTitle" idx="2"/>
          </p:nvPr>
        </p:nvSpPr>
        <p:spPr>
          <a:xfrm>
            <a:off x="540000" y="1184400"/>
            <a:ext cx="7532846" cy="511200"/>
          </a:xfrm>
        </p:spPr>
        <p:txBody>
          <a:bodyPr/>
          <a:lstStyle/>
          <a:p>
            <a:r>
              <a:rPr lang="ru-RU" b="1" dirty="0">
                <a:solidFill>
                  <a:schemeClr val="dk1"/>
                </a:solidFill>
              </a:rPr>
              <a:t>Оптимизация бизнес-процессов </a:t>
            </a:r>
            <a:r>
              <a:rPr lang="ru-RU" dirty="0">
                <a:solidFill>
                  <a:schemeClr val="dk1"/>
                </a:solidFill>
              </a:rPr>
              <a:t>– повышение его эффективности и результативности.</a:t>
            </a:r>
          </a:p>
          <a:p>
            <a:endParaRPr lang="ru-RU" dirty="0">
              <a:solidFill>
                <a:schemeClr val="dk1"/>
              </a:solidFill>
            </a:endParaRPr>
          </a:p>
          <a:p>
            <a:endParaRPr lang="ru-RU" dirty="0">
              <a:solidFill>
                <a:schemeClr val="dk1"/>
              </a:solidFill>
            </a:endParaRPr>
          </a:p>
        </p:txBody>
      </p:sp>
      <p:sp>
        <p:nvSpPr>
          <p:cNvPr id="5" name="Заголовок 2">
            <a:extLst>
              <a:ext uri="{FF2B5EF4-FFF2-40B4-BE49-F238E27FC236}">
                <a16:creationId xmlns:a16="http://schemas.microsoft.com/office/drawing/2014/main" id="{2E31B872-C753-8A4B-982A-D32F4DA7CF7B}"/>
              </a:ext>
            </a:extLst>
          </p:cNvPr>
          <p:cNvSpPr txBox="1">
            <a:spLocks/>
          </p:cNvSpPr>
          <p:nvPr/>
        </p:nvSpPr>
        <p:spPr>
          <a:xfrm>
            <a:off x="539999" y="1903200"/>
            <a:ext cx="5077029" cy="36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IBM Plex Sans SemiBold"/>
              <a:buNone/>
              <a:defRPr sz="18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9pPr>
          </a:lstStyle>
          <a:p>
            <a:r>
              <a:rPr lang="ru" dirty="0">
                <a:solidFill>
                  <a:schemeClr val="dk1"/>
                </a:solidFill>
              </a:rPr>
              <a:t>Как выглядят этапы оптимизации?</a:t>
            </a:r>
            <a:endParaRPr lang="ru-RU" dirty="0"/>
          </a:p>
        </p:txBody>
      </p:sp>
      <p:sp>
        <p:nvSpPr>
          <p:cNvPr id="7" name="Google Shape;751;p88">
            <a:extLst>
              <a:ext uri="{FF2B5EF4-FFF2-40B4-BE49-F238E27FC236}">
                <a16:creationId xmlns:a16="http://schemas.microsoft.com/office/drawing/2014/main" id="{9C064095-626F-C4CF-7B0F-593C40C583E8}"/>
              </a:ext>
            </a:extLst>
          </p:cNvPr>
          <p:cNvSpPr/>
          <p:nvPr/>
        </p:nvSpPr>
        <p:spPr>
          <a:xfrm>
            <a:off x="539999" y="2673023"/>
            <a:ext cx="1746000" cy="900000"/>
          </a:xfrm>
          <a:prstGeom prst="roundRect">
            <a:avLst>
              <a:gd name="adj" fmla="val 16667"/>
            </a:avLst>
          </a:prstGeom>
          <a:solidFill>
            <a:srgbClr val="8EEB8B"/>
          </a:solidFill>
          <a:ln>
            <a:noFill/>
          </a:ln>
        </p:spPr>
        <p:txBody>
          <a:bodyPr spcFirstLastPara="1" wrap="square" lIns="68575" tIns="34275" rIns="68575" bIns="34275" anchor="ctr" anchorCtr="0">
            <a:noAutofit/>
          </a:bodyPr>
          <a:lstStyle/>
          <a:p>
            <a:pPr marL="0" lvl="0" indent="0" algn="ctr" rtl="0">
              <a:spcBef>
                <a:spcPts val="0"/>
              </a:spcBef>
              <a:spcAft>
                <a:spcPts val="0"/>
              </a:spcAft>
              <a:buSzPts val="1100"/>
              <a:buNone/>
            </a:pPr>
            <a:r>
              <a:rPr lang="ru" sz="1200" dirty="0">
                <a:solidFill>
                  <a:schemeClr val="dk1"/>
                </a:solidFill>
                <a:latin typeface="IBM Plex Sans"/>
                <a:ea typeface="IBM Plex Sans"/>
                <a:cs typeface="IBM Plex Sans"/>
                <a:sym typeface="IBM Plex Sans"/>
              </a:rPr>
              <a:t>Анализ текущей ситуации (</a:t>
            </a:r>
            <a:r>
              <a:rPr lang="en-US" sz="1200" dirty="0">
                <a:solidFill>
                  <a:schemeClr val="dk1"/>
                </a:solidFill>
                <a:latin typeface="IBM Plex Sans"/>
                <a:ea typeface="IBM Plex Sans"/>
                <a:cs typeface="IBM Plex Sans"/>
                <a:sym typeface="IBM Plex Sans"/>
              </a:rPr>
              <a:t>AS-IS)</a:t>
            </a:r>
            <a:endParaRPr sz="1200" dirty="0">
              <a:solidFill>
                <a:schemeClr val="dk1"/>
              </a:solidFill>
              <a:latin typeface="IBM Plex Sans"/>
              <a:ea typeface="IBM Plex Sans"/>
              <a:cs typeface="IBM Plex Sans"/>
              <a:sym typeface="IBM Plex Sans"/>
            </a:endParaRPr>
          </a:p>
        </p:txBody>
      </p:sp>
      <p:sp>
        <p:nvSpPr>
          <p:cNvPr id="8" name="Google Shape;752;p88">
            <a:extLst>
              <a:ext uri="{FF2B5EF4-FFF2-40B4-BE49-F238E27FC236}">
                <a16:creationId xmlns:a16="http://schemas.microsoft.com/office/drawing/2014/main" id="{FD83C83C-AF19-1649-77AF-1E03B501C455}"/>
              </a:ext>
            </a:extLst>
          </p:cNvPr>
          <p:cNvSpPr/>
          <p:nvPr/>
        </p:nvSpPr>
        <p:spPr>
          <a:xfrm>
            <a:off x="2645998" y="2673023"/>
            <a:ext cx="1746000" cy="900000"/>
          </a:xfrm>
          <a:prstGeom prst="roundRect">
            <a:avLst>
              <a:gd name="adj" fmla="val 16667"/>
            </a:avLst>
          </a:prstGeom>
          <a:solidFill>
            <a:srgbClr val="8EEB8B"/>
          </a:solidFill>
          <a:ln>
            <a:noFill/>
          </a:ln>
        </p:spPr>
        <p:txBody>
          <a:bodyPr spcFirstLastPara="1" wrap="square" lIns="68575" tIns="34275" rIns="68575" bIns="34275" anchor="ctr" anchorCtr="0">
            <a:noAutofit/>
          </a:bodyPr>
          <a:lstStyle/>
          <a:p>
            <a:pPr marL="0" lvl="0" indent="0" algn="ctr" rtl="0">
              <a:spcBef>
                <a:spcPts val="0"/>
              </a:spcBef>
              <a:spcAft>
                <a:spcPts val="0"/>
              </a:spcAft>
              <a:buSzPts val="1100"/>
              <a:buNone/>
            </a:pPr>
            <a:r>
              <a:rPr lang="ru" sz="1200" dirty="0">
                <a:solidFill>
                  <a:schemeClr val="dk1"/>
                </a:solidFill>
                <a:latin typeface="IBM Plex Sans"/>
                <a:ea typeface="IBM Plex Sans"/>
                <a:cs typeface="IBM Plex Sans"/>
                <a:sym typeface="IBM Plex Sans"/>
              </a:rPr>
              <a:t>Моделирование целевой модели (</a:t>
            </a:r>
            <a:r>
              <a:rPr lang="en-US" sz="1200" dirty="0">
                <a:solidFill>
                  <a:schemeClr val="dk1"/>
                </a:solidFill>
                <a:latin typeface="IBM Plex Sans"/>
                <a:ea typeface="IBM Plex Sans"/>
                <a:cs typeface="IBM Plex Sans"/>
                <a:sym typeface="IBM Plex Sans"/>
              </a:rPr>
              <a:t>TO-BE)</a:t>
            </a:r>
            <a:endParaRPr sz="1200" dirty="0">
              <a:solidFill>
                <a:schemeClr val="dk1"/>
              </a:solidFill>
              <a:latin typeface="IBM Plex Sans"/>
              <a:ea typeface="IBM Plex Sans"/>
              <a:cs typeface="IBM Plex Sans"/>
              <a:sym typeface="IBM Plex Sans"/>
            </a:endParaRPr>
          </a:p>
        </p:txBody>
      </p:sp>
      <p:sp>
        <p:nvSpPr>
          <p:cNvPr id="9" name="Google Shape;753;p88">
            <a:extLst>
              <a:ext uri="{FF2B5EF4-FFF2-40B4-BE49-F238E27FC236}">
                <a16:creationId xmlns:a16="http://schemas.microsoft.com/office/drawing/2014/main" id="{F329F179-E360-C639-3217-C8F740691BF8}"/>
              </a:ext>
            </a:extLst>
          </p:cNvPr>
          <p:cNvSpPr/>
          <p:nvPr/>
        </p:nvSpPr>
        <p:spPr>
          <a:xfrm>
            <a:off x="6857991" y="2673027"/>
            <a:ext cx="1746000" cy="900000"/>
          </a:xfrm>
          <a:prstGeom prst="roundRect">
            <a:avLst>
              <a:gd name="adj" fmla="val 16667"/>
            </a:avLst>
          </a:prstGeom>
          <a:solidFill>
            <a:srgbClr val="8EEB8B"/>
          </a:solidFill>
          <a:ln>
            <a:noFill/>
          </a:ln>
        </p:spPr>
        <p:txBody>
          <a:bodyPr spcFirstLastPara="1" wrap="square" lIns="68575" tIns="34275" rIns="68575" bIns="34275" anchor="ctr" anchorCtr="0">
            <a:noAutofit/>
          </a:bodyPr>
          <a:lstStyle/>
          <a:p>
            <a:pPr marL="0" lvl="0" indent="0" algn="ctr" rtl="0">
              <a:spcBef>
                <a:spcPts val="0"/>
              </a:spcBef>
              <a:spcAft>
                <a:spcPts val="0"/>
              </a:spcAft>
              <a:buSzPts val="1100"/>
              <a:buNone/>
            </a:pPr>
            <a:r>
              <a:rPr lang="ru" sz="1200" dirty="0">
                <a:solidFill>
                  <a:schemeClr val="dk1"/>
                </a:solidFill>
                <a:latin typeface="IBM Plex Sans"/>
                <a:ea typeface="IBM Plex Sans"/>
                <a:cs typeface="IBM Plex Sans"/>
                <a:sym typeface="IBM Plex Sans"/>
              </a:rPr>
              <a:t>Мониторинг результатов</a:t>
            </a:r>
            <a:endParaRPr sz="1200" dirty="0">
              <a:solidFill>
                <a:schemeClr val="dk1"/>
              </a:solidFill>
              <a:latin typeface="IBM Plex Sans"/>
              <a:ea typeface="IBM Plex Sans"/>
              <a:cs typeface="IBM Plex Sans"/>
              <a:sym typeface="IBM Plex Sans"/>
            </a:endParaRPr>
          </a:p>
        </p:txBody>
      </p:sp>
      <p:sp>
        <p:nvSpPr>
          <p:cNvPr id="10" name="Google Shape;754;p88">
            <a:extLst>
              <a:ext uri="{FF2B5EF4-FFF2-40B4-BE49-F238E27FC236}">
                <a16:creationId xmlns:a16="http://schemas.microsoft.com/office/drawing/2014/main" id="{07B71732-6FAA-53F1-B738-0236C1BC790E}"/>
              </a:ext>
            </a:extLst>
          </p:cNvPr>
          <p:cNvSpPr/>
          <p:nvPr/>
        </p:nvSpPr>
        <p:spPr>
          <a:xfrm>
            <a:off x="4751992" y="2673027"/>
            <a:ext cx="1746000" cy="900000"/>
          </a:xfrm>
          <a:prstGeom prst="roundRect">
            <a:avLst>
              <a:gd name="adj" fmla="val 16667"/>
            </a:avLst>
          </a:prstGeom>
          <a:solidFill>
            <a:srgbClr val="8EEB8B"/>
          </a:solidFill>
          <a:ln>
            <a:noFill/>
          </a:ln>
        </p:spPr>
        <p:txBody>
          <a:bodyPr spcFirstLastPara="1" wrap="square" lIns="68575" tIns="34275" rIns="68575" bIns="34275" anchor="ctr" anchorCtr="0">
            <a:noAutofit/>
          </a:bodyPr>
          <a:lstStyle/>
          <a:p>
            <a:pPr marL="0" lvl="0" indent="0" algn="ctr" rtl="0">
              <a:spcBef>
                <a:spcPts val="0"/>
              </a:spcBef>
              <a:spcAft>
                <a:spcPts val="0"/>
              </a:spcAft>
              <a:buSzPts val="1100"/>
              <a:buNone/>
            </a:pPr>
            <a:r>
              <a:rPr lang="ru" sz="1200" dirty="0">
                <a:solidFill>
                  <a:schemeClr val="dk1"/>
                </a:solidFill>
                <a:latin typeface="IBM Plex Sans"/>
                <a:ea typeface="IBM Plex Sans"/>
                <a:cs typeface="IBM Plex Sans"/>
                <a:sym typeface="IBM Plex Sans"/>
              </a:rPr>
              <a:t>В</a:t>
            </a:r>
            <a:r>
              <a:rPr lang="ru-RU" sz="1200" dirty="0">
                <a:solidFill>
                  <a:schemeClr val="dk1"/>
                </a:solidFill>
                <a:latin typeface="IBM Plex Sans"/>
                <a:ea typeface="IBM Plex Sans"/>
                <a:cs typeface="IBM Plex Sans"/>
                <a:sym typeface="IBM Plex Sans"/>
              </a:rPr>
              <a:t>н</a:t>
            </a:r>
            <a:r>
              <a:rPr lang="ru" sz="1200" dirty="0">
                <a:solidFill>
                  <a:schemeClr val="dk1"/>
                </a:solidFill>
                <a:latin typeface="IBM Plex Sans"/>
                <a:ea typeface="IBM Plex Sans"/>
                <a:cs typeface="IBM Plex Sans"/>
                <a:sym typeface="IBM Plex Sans"/>
              </a:rPr>
              <a:t>едрение инициатив оптимизации</a:t>
            </a:r>
            <a:endParaRPr sz="1200" dirty="0">
              <a:solidFill>
                <a:schemeClr val="dk1"/>
              </a:solidFill>
              <a:latin typeface="IBM Plex Sans"/>
              <a:ea typeface="IBM Plex Sans"/>
              <a:cs typeface="IBM Plex Sans"/>
              <a:sym typeface="IBM Plex Sans"/>
            </a:endParaRPr>
          </a:p>
        </p:txBody>
      </p:sp>
      <p:cxnSp>
        <p:nvCxnSpPr>
          <p:cNvPr id="11" name="Google Shape;755;p88">
            <a:extLst>
              <a:ext uri="{FF2B5EF4-FFF2-40B4-BE49-F238E27FC236}">
                <a16:creationId xmlns:a16="http://schemas.microsoft.com/office/drawing/2014/main" id="{BF042BDE-BDDC-58CF-6962-C6F8C2BA3EFE}"/>
              </a:ext>
            </a:extLst>
          </p:cNvPr>
          <p:cNvCxnSpPr>
            <a:stCxn id="7" idx="3"/>
            <a:endCxn id="8" idx="1"/>
          </p:cNvCxnSpPr>
          <p:nvPr/>
        </p:nvCxnSpPr>
        <p:spPr>
          <a:xfrm>
            <a:off x="2285999" y="3123023"/>
            <a:ext cx="360000" cy="0"/>
          </a:xfrm>
          <a:prstGeom prst="straightConnector1">
            <a:avLst/>
          </a:prstGeom>
          <a:noFill/>
          <a:ln w="28575" cap="flat" cmpd="sng">
            <a:solidFill>
              <a:srgbClr val="8EEB8B"/>
            </a:solidFill>
            <a:prstDash val="solid"/>
            <a:round/>
            <a:headEnd type="none" w="med" len="med"/>
            <a:tailEnd type="triangle" w="med" len="med"/>
          </a:ln>
        </p:spPr>
      </p:cxnSp>
      <p:cxnSp>
        <p:nvCxnSpPr>
          <p:cNvPr id="12" name="Google Shape;756;p88">
            <a:extLst>
              <a:ext uri="{FF2B5EF4-FFF2-40B4-BE49-F238E27FC236}">
                <a16:creationId xmlns:a16="http://schemas.microsoft.com/office/drawing/2014/main" id="{ECB81F3B-AD41-7D44-9EAD-478BF02F3108}"/>
              </a:ext>
            </a:extLst>
          </p:cNvPr>
          <p:cNvCxnSpPr>
            <a:stCxn id="8" idx="3"/>
            <a:endCxn id="10" idx="1"/>
          </p:cNvCxnSpPr>
          <p:nvPr/>
        </p:nvCxnSpPr>
        <p:spPr>
          <a:xfrm>
            <a:off x="4391998" y="3123023"/>
            <a:ext cx="360000" cy="0"/>
          </a:xfrm>
          <a:prstGeom prst="straightConnector1">
            <a:avLst/>
          </a:prstGeom>
          <a:noFill/>
          <a:ln w="28575" cap="flat" cmpd="sng">
            <a:solidFill>
              <a:srgbClr val="8EEB8B"/>
            </a:solidFill>
            <a:prstDash val="solid"/>
            <a:round/>
            <a:headEnd type="none" w="med" len="med"/>
            <a:tailEnd type="triangle" w="med" len="med"/>
          </a:ln>
        </p:spPr>
      </p:cxnSp>
      <p:cxnSp>
        <p:nvCxnSpPr>
          <p:cNvPr id="13" name="Google Shape;757;p88">
            <a:extLst>
              <a:ext uri="{FF2B5EF4-FFF2-40B4-BE49-F238E27FC236}">
                <a16:creationId xmlns:a16="http://schemas.microsoft.com/office/drawing/2014/main" id="{1DFB4536-6495-5214-96D4-C005E3212E49}"/>
              </a:ext>
            </a:extLst>
          </p:cNvPr>
          <p:cNvCxnSpPr>
            <a:stCxn id="10" idx="3"/>
            <a:endCxn id="9" idx="1"/>
          </p:cNvCxnSpPr>
          <p:nvPr/>
        </p:nvCxnSpPr>
        <p:spPr>
          <a:xfrm>
            <a:off x="6497992" y="3123027"/>
            <a:ext cx="360000" cy="0"/>
          </a:xfrm>
          <a:prstGeom prst="straightConnector1">
            <a:avLst/>
          </a:prstGeom>
          <a:noFill/>
          <a:ln w="28575" cap="flat" cmpd="sng">
            <a:solidFill>
              <a:srgbClr val="8EEB8B"/>
            </a:solidFill>
            <a:prstDash val="solid"/>
            <a:round/>
            <a:headEnd type="none" w="med" len="med"/>
            <a:tailEnd type="triangle" w="med" len="med"/>
          </a:ln>
        </p:spPr>
      </p:cxnSp>
      <p:sp>
        <p:nvSpPr>
          <p:cNvPr id="17" name="Подзаголовок 3">
            <a:extLst>
              <a:ext uri="{FF2B5EF4-FFF2-40B4-BE49-F238E27FC236}">
                <a16:creationId xmlns:a16="http://schemas.microsoft.com/office/drawing/2014/main" id="{B836423D-F577-9A8D-3E44-69AF70B75135}"/>
              </a:ext>
            </a:extLst>
          </p:cNvPr>
          <p:cNvSpPr txBox="1">
            <a:spLocks/>
          </p:cNvSpPr>
          <p:nvPr/>
        </p:nvSpPr>
        <p:spPr>
          <a:xfrm>
            <a:off x="539999" y="4167900"/>
            <a:ext cx="7532846" cy="511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ru-RU" dirty="0">
                <a:solidFill>
                  <a:schemeClr val="dk1"/>
                </a:solidFill>
              </a:rPr>
              <a:t>Но прежде, чем переходить к оптимизации, необходимо определить ее </a:t>
            </a:r>
            <a:r>
              <a:rPr lang="ru-RU" b="1" dirty="0">
                <a:solidFill>
                  <a:schemeClr val="dk1"/>
                </a:solidFill>
              </a:rPr>
              <a:t>цель.</a:t>
            </a:r>
          </a:p>
          <a:p>
            <a:endParaRPr lang="ru-RU" dirty="0">
              <a:solidFill>
                <a:schemeClr val="dk1"/>
              </a:solidFill>
            </a:endParaRPr>
          </a:p>
          <a:p>
            <a:endParaRPr lang="ru-RU" dirty="0">
              <a:solidFill>
                <a:schemeClr val="dk1"/>
              </a:solidFill>
            </a:endParaRPr>
          </a:p>
        </p:txBody>
      </p:sp>
    </p:spTree>
    <p:extLst>
      <p:ext uri="{BB962C8B-B14F-4D97-AF65-F5344CB8AC3E}">
        <p14:creationId xmlns:p14="http://schemas.microsoft.com/office/powerpoint/2010/main" val="3881522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a:spLocks noGrp="1"/>
          </p:cNvSpPr>
          <p:nvPr>
            <p:ph type="title"/>
          </p:nvPr>
        </p:nvSpPr>
        <p:spPr>
          <a:xfrm>
            <a:off x="540000" y="1295700"/>
            <a:ext cx="8064000" cy="25521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ru" dirty="0"/>
              <a:t>Определение цели оптимизации</a:t>
            </a:r>
            <a:endParaRPr dirty="0"/>
          </a:p>
        </p:txBody>
      </p:sp>
    </p:spTree>
    <p:extLst>
      <p:ext uri="{BB962C8B-B14F-4D97-AF65-F5344CB8AC3E}">
        <p14:creationId xmlns:p14="http://schemas.microsoft.com/office/powerpoint/2010/main" val="3037195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540000" y="720000"/>
            <a:ext cx="5958000" cy="282477"/>
          </a:xfrm>
          <a:prstGeom prst="rect">
            <a:avLst/>
          </a:prstGeom>
          <a:noFill/>
          <a:ln>
            <a:noFill/>
          </a:ln>
        </p:spPr>
        <p:txBody>
          <a:bodyPr spcFirstLastPara="1" wrap="square" lIns="0" tIns="5425" rIns="0" bIns="0" anchor="t" anchorCtr="0">
            <a:spAutoFit/>
          </a:bodyPr>
          <a:lstStyle/>
          <a:p>
            <a:pPr lvl="0">
              <a:buSzPts val="600"/>
            </a:pPr>
            <a:r>
              <a:rPr lang="ru-RU" sz="1800" dirty="0">
                <a:solidFill>
                  <a:schemeClr val="dk1"/>
                </a:solidFill>
                <a:latin typeface="IBM Plex Sans SemiBold"/>
                <a:ea typeface="IBM Plex Sans SemiBold"/>
                <a:cs typeface="IBM Plex Sans SemiBold"/>
                <a:sym typeface="IBM Plex Sans SemiBold"/>
              </a:rPr>
              <a:t>Определение цели оптимизации и дальнейшие шаги</a:t>
            </a:r>
          </a:p>
        </p:txBody>
      </p:sp>
      <p:sp>
        <p:nvSpPr>
          <p:cNvPr id="414" name="Google Shape;414;p58"/>
          <p:cNvSpPr txBox="1"/>
          <p:nvPr/>
        </p:nvSpPr>
        <p:spPr>
          <a:xfrm>
            <a:off x="540000" y="1176521"/>
            <a:ext cx="5958000" cy="3618172"/>
          </a:xfrm>
          <a:prstGeom prst="rect">
            <a:avLst/>
          </a:prstGeom>
          <a:noFill/>
          <a:ln>
            <a:noFill/>
          </a:ln>
        </p:spPr>
        <p:txBody>
          <a:bodyPr spcFirstLastPara="1" wrap="square" lIns="0" tIns="85600" rIns="0" bIns="0" anchor="t" anchorCtr="0">
            <a:spAutoFit/>
          </a:bodyPr>
          <a:lstStyle/>
          <a:p>
            <a:pPr marL="410400" indent="-306600">
              <a:buClr>
                <a:srgbClr val="684AE0"/>
              </a:buClr>
              <a:buSzPts val="1200"/>
              <a:buFont typeface=".Apple Color Emoji UI"/>
              <a:buChar char="⚡"/>
            </a:pPr>
            <a:r>
              <a:rPr lang="ru-RU" dirty="0">
                <a:latin typeface="IBM Plex Sans SemiBold"/>
                <a:ea typeface="IBM Plex Sans SemiBold"/>
                <a:cs typeface="IBM Plex Sans SemiBold"/>
                <a:sym typeface="IBM Plex Sans SemiBold"/>
              </a:rPr>
              <a:t>Как просчитать эффективен ли был процесс по оптимизации?</a:t>
            </a:r>
            <a:br>
              <a:rPr lang="ru" dirty="0">
                <a:latin typeface="IBM Plex Sans SemiBold"/>
                <a:ea typeface="IBM Plex Sans SemiBold"/>
                <a:cs typeface="IBM Plex Sans SemiBold"/>
                <a:sym typeface="IBM Plex Sans SemiBold"/>
              </a:rPr>
            </a:br>
            <a:r>
              <a:rPr lang="ru-RU" dirty="0">
                <a:latin typeface="IBM Plex Sans"/>
                <a:ea typeface="IBM Plex Sans"/>
                <a:cs typeface="IBM Plex Sans"/>
                <a:sym typeface="IBM Plex Sans"/>
              </a:rPr>
              <a:t>Изначально необходимо понять, какой ключевой показатель мы хотим улучшить после оптимизации и на сколько. </a:t>
            </a:r>
            <a:br>
              <a:rPr lang="ru-RU" dirty="0">
                <a:latin typeface="IBM Plex Sans"/>
                <a:ea typeface="IBM Plex Sans"/>
                <a:cs typeface="IBM Plex Sans"/>
                <a:sym typeface="IBM Plex Sans"/>
              </a:rPr>
            </a:br>
            <a:br>
              <a:rPr lang="ru-RU" dirty="0">
                <a:latin typeface="IBM Plex Sans"/>
                <a:ea typeface="IBM Plex Sans"/>
                <a:cs typeface="IBM Plex Sans"/>
                <a:sym typeface="IBM Plex Sans"/>
              </a:rPr>
            </a:br>
            <a:r>
              <a:rPr lang="ru-RU" i="1" u="sng" dirty="0">
                <a:latin typeface="IBM Plex Sans"/>
                <a:ea typeface="IBM Plex Sans"/>
                <a:cs typeface="IBM Plex Sans"/>
                <a:sym typeface="IBM Plex Sans"/>
              </a:rPr>
              <a:t>Для того, чтобы это сделать, необходимо вернуться в начало:</a:t>
            </a:r>
          </a:p>
          <a:p>
            <a:pPr marL="103800">
              <a:buClr>
                <a:srgbClr val="684AE0"/>
              </a:buClr>
              <a:buSzPts val="1200"/>
            </a:pPr>
            <a:endParaRPr lang="ru-RU" i="1" dirty="0">
              <a:latin typeface="IBM Plex Sans"/>
              <a:ea typeface="IBM Plex Sans"/>
              <a:cs typeface="IBM Plex Sans"/>
              <a:sym typeface="IBM Plex Sans"/>
            </a:endParaRPr>
          </a:p>
          <a:p>
            <a:pPr marL="410400" indent="-306600">
              <a:buClr>
                <a:srgbClr val="684AE0"/>
              </a:buClr>
              <a:buSzPts val="1200"/>
              <a:buFont typeface="Zapf Dingbats"/>
              <a:buChar char="➜"/>
            </a:pPr>
            <a:r>
              <a:rPr lang="ru-RU" dirty="0">
                <a:latin typeface="IBM Plex Sans SemiBold"/>
                <a:cs typeface="IBM Plex Sans SemiBold"/>
                <a:sym typeface="IBM Plex Sans"/>
              </a:rPr>
              <a:t>1-й шаг – Определить цель оптимизации</a:t>
            </a:r>
            <a:br>
              <a:rPr lang="ru-RU" sz="1200" dirty="0">
                <a:latin typeface="IBM Plex Sans SemiBold"/>
                <a:cs typeface="IBM Plex Sans SemiBold"/>
                <a:sym typeface="IBM Plex Sans"/>
              </a:rPr>
            </a:br>
            <a:r>
              <a:rPr lang="ru-RU" dirty="0">
                <a:latin typeface="IBM Plex Sans"/>
                <a:cs typeface="IBM Plex Sans SemiBold"/>
                <a:sym typeface="IBM Plex Sans"/>
              </a:rPr>
              <a:t>Необходимо понять, что в итоге мы хотим получить. Цель должна быть конкретной и измеримой: </a:t>
            </a:r>
          </a:p>
          <a:p>
            <a:pPr marL="757238" lvl="5" indent="-287338">
              <a:spcBef>
                <a:spcPts val="300"/>
              </a:spcBef>
              <a:buClr>
                <a:srgbClr val="684AE0"/>
              </a:buClr>
              <a:buSzPts val="1200"/>
              <a:buFont typeface="Arial" panose="020B0604020202020204" pitchFamily="34" charset="0"/>
              <a:buChar char="•"/>
            </a:pPr>
            <a:r>
              <a:rPr lang="ru-RU" sz="1200" b="1" dirty="0">
                <a:latin typeface="IBM Plex Sans"/>
                <a:ea typeface="IBM Plex Sans"/>
                <a:cs typeface="IBM Plex Sans"/>
                <a:sym typeface="IBM Plex Sans"/>
              </a:rPr>
              <a:t>В продажах: </a:t>
            </a:r>
            <a:r>
              <a:rPr lang="ru-RU" sz="1200" dirty="0">
                <a:latin typeface="IBM Plex Sans"/>
                <a:ea typeface="IBM Plex Sans"/>
                <a:cs typeface="IBM Plex Sans"/>
                <a:sym typeface="IBM Plex Sans"/>
              </a:rPr>
              <a:t>не просто «увеличить продажи продукции», а «увеличить объем продаж на 50% с сохранением текущего штата сотрудников»</a:t>
            </a:r>
          </a:p>
          <a:p>
            <a:pPr marL="757238" lvl="5" indent="-287338">
              <a:spcBef>
                <a:spcPts val="300"/>
              </a:spcBef>
              <a:buClr>
                <a:srgbClr val="684AE0"/>
              </a:buClr>
              <a:buSzPts val="1200"/>
              <a:buFont typeface="Arial" panose="020B0604020202020204" pitchFamily="34" charset="0"/>
              <a:buChar char="•"/>
            </a:pPr>
            <a:r>
              <a:rPr lang="ru-RU" sz="1200" b="1" dirty="0">
                <a:latin typeface="IBM Plex Sans"/>
                <a:ea typeface="IBM Plex Sans"/>
                <a:cs typeface="IBM Plex Sans"/>
                <a:sym typeface="IBM Plex Sans"/>
              </a:rPr>
              <a:t>В оптимизации документооборота:</a:t>
            </a:r>
            <a:r>
              <a:rPr lang="ru-RU" sz="1200" dirty="0">
                <a:latin typeface="IBM Plex Sans"/>
                <a:ea typeface="IBM Plex Sans"/>
                <a:cs typeface="IBM Plex Sans"/>
                <a:sym typeface="IBM Plex Sans"/>
              </a:rPr>
              <a:t> не «внедрить документооборот», а «внедрить систему электронного документооборота для перевода процесса по отпускам в электронный формат»</a:t>
            </a:r>
          </a:p>
          <a:p>
            <a:pPr marL="757238" lvl="5" indent="-287338">
              <a:spcBef>
                <a:spcPts val="300"/>
              </a:spcBef>
              <a:buClr>
                <a:srgbClr val="684AE0"/>
              </a:buClr>
              <a:buSzPts val="1200"/>
              <a:buFont typeface="Arial" panose="020B0604020202020204" pitchFamily="34" charset="0"/>
              <a:buChar char="•"/>
            </a:pPr>
            <a:r>
              <a:rPr lang="ru-RU" sz="1200" b="1" dirty="0">
                <a:latin typeface="IBM Plex Sans"/>
                <a:ea typeface="IBM Plex Sans"/>
                <a:cs typeface="IBM Plex Sans"/>
                <a:sym typeface="IBM Plex Sans"/>
              </a:rPr>
              <a:t>В найме персонала: </a:t>
            </a:r>
            <a:r>
              <a:rPr lang="ru-RU" sz="1200" dirty="0">
                <a:latin typeface="IBM Plex Sans"/>
                <a:ea typeface="IBM Plex Sans"/>
                <a:cs typeface="IBM Plex Sans"/>
                <a:sym typeface="IBM Plex Sans"/>
              </a:rPr>
              <a:t>не «нанять как можно больше людей», а «увеличить скорость найма на ключевые позиции на 20% до конца 2021 года»</a:t>
            </a:r>
          </a:p>
        </p:txBody>
      </p:sp>
    </p:spTree>
    <p:extLst>
      <p:ext uri="{BB962C8B-B14F-4D97-AF65-F5344CB8AC3E}">
        <p14:creationId xmlns:p14="http://schemas.microsoft.com/office/powerpoint/2010/main" val="30673697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Макет шаблона GB">
  <a:themeElements>
    <a:clrScheme name="Simple Light">
      <a:dk1>
        <a:srgbClr val="000000"/>
      </a:dk1>
      <a:lt1>
        <a:srgbClr val="FFFFFF"/>
      </a:lt1>
      <a:dk2>
        <a:srgbClr val="8F93A3"/>
      </a:dk2>
      <a:lt2>
        <a:srgbClr val="D4D4DD"/>
      </a:lt2>
      <a:accent1>
        <a:srgbClr val="8D46F6"/>
      </a:accent1>
      <a:accent2>
        <a:srgbClr val="71E76E"/>
      </a:accent2>
      <a:accent3>
        <a:srgbClr val="FCB8FF"/>
      </a:accent3>
      <a:accent4>
        <a:srgbClr val="FD7B55"/>
      </a:accent4>
      <a:accent5>
        <a:srgbClr val="FBEB3B"/>
      </a:accent5>
      <a:accent6>
        <a:srgbClr val="F1EFE4"/>
      </a:accent6>
      <a:hlink>
        <a:srgbClr val="8D4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2385</TotalTime>
  <Words>2773</Words>
  <Application>Microsoft Macintosh PowerPoint</Application>
  <PresentationFormat>Экран (16:9)</PresentationFormat>
  <Paragraphs>288</Paragraphs>
  <Slides>39</Slides>
  <Notes>37</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39</vt:i4>
      </vt:variant>
    </vt:vector>
  </HeadingPairs>
  <TitlesOfParts>
    <vt:vector size="47" baseType="lpstr">
      <vt:lpstr>IBM Plex Sans SemiBold</vt:lpstr>
      <vt:lpstr>Arial</vt:lpstr>
      <vt:lpstr>Roboto</vt:lpstr>
      <vt:lpstr>Zapf Dingbats</vt:lpstr>
      <vt:lpstr>IBM Plex Sans</vt:lpstr>
      <vt:lpstr>.Apple Color Emoji UI</vt:lpstr>
      <vt:lpstr>Simple Light</vt:lpstr>
      <vt:lpstr>Макет шаблона GB</vt:lpstr>
      <vt:lpstr>Анализ процессов для выявления проблемных зон</vt:lpstr>
      <vt:lpstr>Алина Загидуллина</vt:lpstr>
      <vt:lpstr>План курса</vt:lpstr>
      <vt:lpstr>Что будет на уроке сегодня</vt:lpstr>
      <vt:lpstr>Анализ бизнес-процессов и план оптимизации</vt:lpstr>
      <vt:lpstr>Анализ бизнес-процессов</vt:lpstr>
      <vt:lpstr>Что такое оптимизация?</vt:lpstr>
      <vt:lpstr>Определение цели оптимизации</vt:lpstr>
      <vt:lpstr>Определение цели оптимизации и дальнейшие шаги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Определение цели оптимизации и дальнейшие шаги</vt:lpstr>
      <vt:lpstr>Определение цели оптимизации и дальнейшие шаги</vt:lpstr>
      <vt:lpstr>Определение цели оптимизации и дальнейшие шаги</vt:lpstr>
      <vt:lpstr>Определение цели оптимизации и дальнейшие шаги</vt:lpstr>
      <vt:lpstr>Ключевые показатели эффективности процесса</vt:lpstr>
      <vt:lpstr>Ключевые показатели эффективности процесса</vt:lpstr>
      <vt:lpstr>Ключевые показатели эффективности процесса</vt:lpstr>
      <vt:lpstr>Ключевые показатели эффективности процесса</vt:lpstr>
      <vt:lpstr>Ключевые показатели эффективности процесса</vt:lpstr>
      <vt:lpstr>Ключевые показатели эффективности процесса</vt:lpstr>
      <vt:lpstr>Расчет стоимости бизнес-процесса</vt:lpstr>
      <vt:lpstr>Расчет стоимости бизнес-процесса</vt:lpstr>
      <vt:lpstr>Пример расчета стоимости бизнес-процесса</vt:lpstr>
      <vt:lpstr>Итоги урока</vt:lpstr>
      <vt:lpstr>Презентация PowerPoint</vt:lpstr>
      <vt:lpstr>На следующем уроке</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операционную модель</dc:title>
  <cp:lastModifiedBy>Голубков Сергей Сергеевич</cp:lastModifiedBy>
  <cp:revision>88</cp:revision>
  <dcterms:modified xsi:type="dcterms:W3CDTF">2022-07-23T13:18:25Z</dcterms:modified>
</cp:coreProperties>
</file>